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8" r:id="rId12"/>
    <p:sldId id="267" r:id="rId1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82" y="10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3912" y="820683"/>
            <a:ext cx="6306519" cy="25495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600" kern="0" spc="-100">
                <a:solidFill>
                  <a:srgbClr val="E0D1D1"/>
                </a:solidFill>
                <a:latin typeface="Mrs Saint Delafield" pitchFamily="34" charset="0"/>
                <a:cs typeface="Mrs Saint Delafield" pitchFamily="34" charset="0"/>
              </a:rPr>
              <a:t>HypeFriend</a:t>
            </a:r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17678400" y="9486900"/>
            <a:ext cx="373324" cy="373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 kern="0" spc="100">
                <a:solidFill>
                  <a:srgbClr val="4C3F38"/>
                </a:solidFill>
                <a:latin typeface="Baskerville Old Face" pitchFamily="34" charset="0"/>
                <a:cs typeface="Baskerville Old Face" pitchFamily="34" charset="0"/>
              </a:rPr>
              <a:t>02</a:t>
            </a:r>
            <a:endParaRPr lang="en-US"/>
          </a:p>
        </p:txBody>
      </p:sp>
      <p:sp>
        <p:nvSpPr>
          <p:cNvPr id="4" name="Object 4"/>
          <p:cNvSpPr txBox="1"/>
          <p:nvPr/>
        </p:nvSpPr>
        <p:spPr>
          <a:xfrm>
            <a:off x="268925" y="200655"/>
            <a:ext cx="7693856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500" kern="0" spc="400">
                <a:solidFill>
                  <a:srgbClr val="27201C"/>
                </a:solidFill>
                <a:latin typeface="Baskerville Old Face" pitchFamily="34" charset="0"/>
                <a:cs typeface="Baskerville Old Face" pitchFamily="34" charset="0"/>
              </a:rPr>
              <a:t>Admin Page</a:t>
            </a:r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4785709" y="389796"/>
            <a:ext cx="4659899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kern="0" spc="300" err="1">
                <a:solidFill>
                  <a:srgbClr val="27201C"/>
                </a:solidFill>
                <a:latin typeface="Baskerville Old Face" pitchFamily="34" charset="0"/>
                <a:cs typeface="Baskerville Old Face" pitchFamily="34" charset="0"/>
              </a:rPr>
              <a:t>메인페이지</a:t>
            </a:r>
            <a:endParaRPr 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605257F-66E5-7796-0CA0-FA5F9351C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48" y="3204285"/>
            <a:ext cx="11411438" cy="68052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012F435-CCB4-8F7A-B59E-B530A52332E4}"/>
              </a:ext>
            </a:extLst>
          </p:cNvPr>
          <p:cNvSpPr txBox="1"/>
          <p:nvPr/>
        </p:nvSpPr>
        <p:spPr>
          <a:xfrm>
            <a:off x="11092228" y="466740"/>
            <a:ext cx="711318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메인페이지 주요 기능</a:t>
            </a:r>
            <a:endParaRPr lang="en-US" altLang="ko-KR" sz="2800" b="1"/>
          </a:p>
          <a:p>
            <a:endParaRPr lang="en-US" altLang="ko-KR" sz="2800" b="1"/>
          </a:p>
          <a:p>
            <a:pPr marL="342900" indent="-342900">
              <a:buAutoNum type="arabicPeriod"/>
            </a:pPr>
            <a:r>
              <a:rPr lang="ko-KR" altLang="en-US" sz="2200"/>
              <a:t>사이트의 회원수</a:t>
            </a:r>
            <a:r>
              <a:rPr lang="en-US" altLang="ko-KR" sz="2200"/>
              <a:t>, </a:t>
            </a:r>
            <a:r>
              <a:rPr lang="ko-KR" altLang="en-US" sz="2200"/>
              <a:t>총 매출</a:t>
            </a:r>
            <a:r>
              <a:rPr lang="en-US" altLang="ko-KR" sz="2200"/>
              <a:t>, </a:t>
            </a:r>
            <a:r>
              <a:rPr lang="ko-KR" altLang="en-US" sz="2200"/>
              <a:t>구매건수</a:t>
            </a:r>
            <a:r>
              <a:rPr lang="en-US" altLang="ko-KR" sz="2200"/>
              <a:t>, </a:t>
            </a:r>
            <a:r>
              <a:rPr lang="ko-KR" altLang="en-US" sz="2200"/>
              <a:t>상품 개수를 보여줌</a:t>
            </a:r>
            <a:endParaRPr lang="en-US" altLang="ko-KR" sz="2200"/>
          </a:p>
          <a:p>
            <a:pPr marL="342900" indent="-342900">
              <a:buAutoNum type="arabicPeriod"/>
            </a:pPr>
            <a:r>
              <a:rPr lang="ko-KR" altLang="en-US" sz="2200"/>
              <a:t>어떤 카테고리의 상품의 수요가 많은지를 나타내는 그래프와 당일 매출을 보여주는 그래프를 활용</a:t>
            </a:r>
            <a:r>
              <a:rPr lang="en-US" altLang="ko-KR" sz="2200"/>
              <a:t>(Highchart)</a:t>
            </a:r>
          </a:p>
          <a:p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85AFC74-96AC-CC00-3B8F-8217C6E3A46D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6781800" y="2044626"/>
            <a:ext cx="1795251" cy="30988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74E6AED-101D-7BCC-E369-9D7F76C4BDC9}"/>
              </a:ext>
            </a:extLst>
          </p:cNvPr>
          <p:cNvSpPr txBox="1"/>
          <p:nvPr/>
        </p:nvSpPr>
        <p:spPr>
          <a:xfrm>
            <a:off x="8577051" y="1582961"/>
            <a:ext cx="2310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Hover</a:t>
            </a:r>
            <a:r>
              <a:rPr lang="ko-KR" altLang="en-US"/>
              <a:t>시 카드의 이미지가 커짐</a:t>
            </a:r>
            <a:endParaRPr lang="en-US" altLang="ko-KR"/>
          </a:p>
          <a:p>
            <a:endParaRPr lang="ko-KR" altLang="en-US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54DFC11-D6F9-8149-8C7E-3CA9EA4566A3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11618686" y="3475039"/>
            <a:ext cx="1507080" cy="2491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3869FC5-8A4B-C0AB-BCC7-1A1B33FA3AE2}"/>
              </a:ext>
            </a:extLst>
          </p:cNvPr>
          <p:cNvSpPr txBox="1"/>
          <p:nvPr/>
        </p:nvSpPr>
        <p:spPr>
          <a:xfrm>
            <a:off x="13147537" y="3370191"/>
            <a:ext cx="2310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클릭시 사용자 메인페이지로 이동</a:t>
            </a:r>
          </a:p>
        </p:txBody>
      </p:sp>
      <p:sp>
        <p:nvSpPr>
          <p:cNvPr id="40" name="액자 39">
            <a:extLst>
              <a:ext uri="{FF2B5EF4-FFF2-40B4-BE49-F238E27FC236}">
                <a16:creationId xmlns:a16="http://schemas.microsoft.com/office/drawing/2014/main" id="{13B996CF-9E32-9662-C972-2CE5E773A775}"/>
              </a:ext>
            </a:extLst>
          </p:cNvPr>
          <p:cNvSpPr/>
          <p:nvPr/>
        </p:nvSpPr>
        <p:spPr>
          <a:xfrm>
            <a:off x="268925" y="3854939"/>
            <a:ext cx="1676400" cy="323166"/>
          </a:xfrm>
          <a:prstGeom prst="frame">
            <a:avLst>
              <a:gd name="adj1" fmla="val 1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액자 48">
            <a:extLst>
              <a:ext uri="{FF2B5EF4-FFF2-40B4-BE49-F238E27FC236}">
                <a16:creationId xmlns:a16="http://schemas.microsoft.com/office/drawing/2014/main" id="{ABC84905-ACD7-870C-581C-29C7DD0C5D1E}"/>
              </a:ext>
            </a:extLst>
          </p:cNvPr>
          <p:cNvSpPr/>
          <p:nvPr/>
        </p:nvSpPr>
        <p:spPr>
          <a:xfrm>
            <a:off x="10923635" y="3292354"/>
            <a:ext cx="695051" cy="365369"/>
          </a:xfrm>
          <a:prstGeom prst="frame">
            <a:avLst>
              <a:gd name="adj1" fmla="val 1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06E44BC-8BA2-B152-80CA-AFD2A07063AA}"/>
              </a:ext>
            </a:extLst>
          </p:cNvPr>
          <p:cNvCxnSpPr>
            <a:cxnSpLocks/>
          </p:cNvCxnSpPr>
          <p:nvPr/>
        </p:nvCxnSpPr>
        <p:spPr>
          <a:xfrm flipV="1">
            <a:off x="1695833" y="2730708"/>
            <a:ext cx="1778343" cy="10883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1148F3D-D7E8-3BF6-B166-E2CA0A51D5EF}"/>
              </a:ext>
            </a:extLst>
          </p:cNvPr>
          <p:cNvSpPr txBox="1"/>
          <p:nvPr/>
        </p:nvSpPr>
        <p:spPr>
          <a:xfrm>
            <a:off x="3657600" y="2506291"/>
            <a:ext cx="3978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화살표 클릭시 해당 정보를 수정</a:t>
            </a:r>
            <a:r>
              <a:rPr lang="en-US" altLang="ko-KR"/>
              <a:t>,</a:t>
            </a:r>
            <a:r>
              <a:rPr lang="ko-KR" altLang="en-US"/>
              <a:t>삭제</a:t>
            </a:r>
            <a:r>
              <a:rPr lang="en-US" altLang="ko-KR"/>
              <a:t>, </a:t>
            </a:r>
            <a:r>
              <a:rPr lang="ko-KR" altLang="en-US"/>
              <a:t>등록 할수 있는 항목들이 나옴</a:t>
            </a:r>
          </a:p>
        </p:txBody>
      </p:sp>
      <p:pic>
        <p:nvPicPr>
          <p:cNvPr id="50" name="그림 49" descr="텍스트, 잔디, 나무, 실외이(가) 표시된 사진&#10;&#10;자동 생성된 설명">
            <a:extLst>
              <a:ext uri="{FF2B5EF4-FFF2-40B4-BE49-F238E27FC236}">
                <a16:creationId xmlns:a16="http://schemas.microsoft.com/office/drawing/2014/main" id="{22503D14-9E22-E9FA-2E58-E256620BC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4703" y="4426983"/>
            <a:ext cx="5792507" cy="443926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3912" y="820683"/>
            <a:ext cx="6306519" cy="25495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600" kern="0" spc="-100">
                <a:solidFill>
                  <a:srgbClr val="E0D1D1"/>
                </a:solidFill>
                <a:latin typeface="Mrs Saint Delafield" pitchFamily="34" charset="0"/>
                <a:cs typeface="Mrs Saint Delafield" pitchFamily="34" charset="0"/>
              </a:rPr>
              <a:t>HypeFriend</a:t>
            </a:r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17678400" y="9486900"/>
            <a:ext cx="373324" cy="373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 kern="0" spc="100">
                <a:solidFill>
                  <a:srgbClr val="4C3F38"/>
                </a:solidFill>
                <a:latin typeface="Baskerville Old Face" pitchFamily="34" charset="0"/>
                <a:cs typeface="Baskerville Old Face" pitchFamily="34" charset="0"/>
              </a:rPr>
              <a:t>02</a:t>
            </a:r>
            <a:endParaRPr lang="en-US"/>
          </a:p>
        </p:txBody>
      </p:sp>
      <p:sp>
        <p:nvSpPr>
          <p:cNvPr id="4" name="Object 4"/>
          <p:cNvSpPr txBox="1"/>
          <p:nvPr/>
        </p:nvSpPr>
        <p:spPr>
          <a:xfrm>
            <a:off x="268925" y="200655"/>
            <a:ext cx="7693856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500" kern="0" spc="400">
                <a:solidFill>
                  <a:srgbClr val="27201C"/>
                </a:solidFill>
                <a:latin typeface="Baskerville Old Face" pitchFamily="34" charset="0"/>
                <a:cs typeface="Baskerville Old Face" pitchFamily="34" charset="0"/>
              </a:rPr>
              <a:t>Admin Page</a:t>
            </a:r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4785709" y="389796"/>
            <a:ext cx="4659899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kern="0" spc="300">
                <a:solidFill>
                  <a:srgbClr val="27201C"/>
                </a:solidFill>
                <a:latin typeface="Baskerville Old Face" pitchFamily="34" charset="0"/>
                <a:cs typeface="Baskerville Old Face" pitchFamily="34" charset="0"/>
              </a:rPr>
              <a:t>문의 관리</a:t>
            </a:r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C18709-8BC2-187E-2EC7-1A098626A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9900"/>
            <a:ext cx="9445608" cy="5928874"/>
          </a:xfrm>
          <a:prstGeom prst="rect">
            <a:avLst/>
          </a:prstGeom>
        </p:spPr>
      </p:pic>
      <p:sp>
        <p:nvSpPr>
          <p:cNvPr id="18" name="액자 17">
            <a:extLst>
              <a:ext uri="{FF2B5EF4-FFF2-40B4-BE49-F238E27FC236}">
                <a16:creationId xmlns:a16="http://schemas.microsoft.com/office/drawing/2014/main" id="{B139E461-EF3F-8BB9-9770-CFA333365FB4}"/>
              </a:ext>
            </a:extLst>
          </p:cNvPr>
          <p:cNvSpPr/>
          <p:nvPr/>
        </p:nvSpPr>
        <p:spPr>
          <a:xfrm>
            <a:off x="4876800" y="7200900"/>
            <a:ext cx="838200" cy="498926"/>
          </a:xfrm>
          <a:prstGeom prst="frame">
            <a:avLst>
              <a:gd name="adj1" fmla="val 1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0AE92C2-9819-B75E-6364-A214FAA2789B}"/>
              </a:ext>
            </a:extLst>
          </p:cNvPr>
          <p:cNvCxnSpPr>
            <a:cxnSpLocks/>
          </p:cNvCxnSpPr>
          <p:nvPr/>
        </p:nvCxnSpPr>
        <p:spPr>
          <a:xfrm flipV="1">
            <a:off x="5715000" y="5463753"/>
            <a:ext cx="3730608" cy="17371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519E1AD-F4FB-4837-A402-BAE3615B2992}"/>
              </a:ext>
            </a:extLst>
          </p:cNvPr>
          <p:cNvSpPr txBox="1"/>
          <p:nvPr/>
        </p:nvSpPr>
        <p:spPr>
          <a:xfrm>
            <a:off x="11201400" y="3771900"/>
            <a:ext cx="425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댓글 삭제 했을 때 보여주는 페이지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0C7D0C-7318-B34C-7C13-D71A858EE11C}"/>
              </a:ext>
            </a:extLst>
          </p:cNvPr>
          <p:cNvSpPr txBox="1"/>
          <p:nvPr/>
        </p:nvSpPr>
        <p:spPr>
          <a:xfrm>
            <a:off x="9760477" y="450053"/>
            <a:ext cx="76938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문의 게시글 삭제 기능</a:t>
            </a:r>
            <a:endParaRPr lang="en-US" altLang="ko-KR" sz="2800" b="1"/>
          </a:p>
          <a:p>
            <a:endParaRPr lang="en-US" altLang="ko-KR" sz="2800" b="1"/>
          </a:p>
          <a:p>
            <a:r>
              <a:rPr lang="en-US" altLang="ko-KR" sz="2200" b="1"/>
              <a:t>1. </a:t>
            </a:r>
            <a:r>
              <a:rPr lang="ko-KR" altLang="en-US" sz="2200"/>
              <a:t>삭제 버튼 클릭시 관리자의 재확인을 통해 삭제가 이루어짐</a:t>
            </a:r>
            <a:endParaRPr lang="en-US" altLang="ko-KR" sz="2200"/>
          </a:p>
          <a:p>
            <a:endParaRPr lang="en-US" altLang="ko-KR" sz="2800" b="1"/>
          </a:p>
          <a:p>
            <a:endParaRPr lang="en-US" altLang="ko-KR" sz="2800" b="1"/>
          </a:p>
          <a:p>
            <a:endParaRPr lang="en-US" altLang="ko-KR" sz="2200"/>
          </a:p>
        </p:txBody>
      </p:sp>
    </p:spTree>
    <p:extLst>
      <p:ext uri="{BB962C8B-B14F-4D97-AF65-F5344CB8AC3E}">
        <p14:creationId xmlns:p14="http://schemas.microsoft.com/office/powerpoint/2010/main" val="4069830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3912" y="820683"/>
            <a:ext cx="6306519" cy="25495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600" kern="0" spc="-100">
                <a:solidFill>
                  <a:srgbClr val="E0D1D1"/>
                </a:solidFill>
                <a:latin typeface="Mrs Saint Delafield" pitchFamily="34" charset="0"/>
                <a:cs typeface="Mrs Saint Delafield" pitchFamily="34" charset="0"/>
              </a:rPr>
              <a:t>HypeFriend</a:t>
            </a:r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17678400" y="9486900"/>
            <a:ext cx="373324" cy="373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 kern="0" spc="100">
                <a:solidFill>
                  <a:srgbClr val="4C3F38"/>
                </a:solidFill>
                <a:latin typeface="Baskerville Old Face" pitchFamily="34" charset="0"/>
                <a:cs typeface="Baskerville Old Face" pitchFamily="34" charset="0"/>
              </a:rPr>
              <a:t>02</a:t>
            </a:r>
            <a:endParaRPr lang="en-US"/>
          </a:p>
        </p:txBody>
      </p:sp>
      <p:sp>
        <p:nvSpPr>
          <p:cNvPr id="4" name="Object 4"/>
          <p:cNvSpPr txBox="1"/>
          <p:nvPr/>
        </p:nvSpPr>
        <p:spPr>
          <a:xfrm>
            <a:off x="268925" y="200655"/>
            <a:ext cx="7693856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500" kern="0" spc="400">
                <a:solidFill>
                  <a:srgbClr val="27201C"/>
                </a:solidFill>
                <a:latin typeface="Baskerville Old Face" pitchFamily="34" charset="0"/>
                <a:cs typeface="Baskerville Old Face" pitchFamily="34" charset="0"/>
              </a:rPr>
              <a:t>Admin Page</a:t>
            </a:r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4785709" y="389796"/>
            <a:ext cx="4659899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kern="0" spc="300">
                <a:solidFill>
                  <a:srgbClr val="27201C"/>
                </a:solidFill>
                <a:latin typeface="Baskerville Old Face" pitchFamily="34" charset="0"/>
                <a:cs typeface="Baskerville Old Face" pitchFamily="34" charset="0"/>
              </a:rPr>
              <a:t>리뷰 관리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F383E6-54DD-2E19-E605-73D3CBB8BF41}"/>
              </a:ext>
            </a:extLst>
          </p:cNvPr>
          <p:cNvSpPr txBox="1"/>
          <p:nvPr/>
        </p:nvSpPr>
        <p:spPr>
          <a:xfrm>
            <a:off x="8951887" y="462097"/>
            <a:ext cx="974915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리뷰 관리 기능</a:t>
            </a:r>
            <a:endParaRPr lang="en-US" altLang="ko-KR" sz="2800" b="1"/>
          </a:p>
          <a:p>
            <a:endParaRPr lang="en-US" altLang="ko-KR" sz="2800" b="1"/>
          </a:p>
          <a:p>
            <a:pPr marL="342900" indent="-342900">
              <a:buAutoNum type="arabicPeriod"/>
            </a:pPr>
            <a:r>
              <a:rPr lang="ko-KR" altLang="en-US" sz="2200"/>
              <a:t>회원들이 구매한 상품에 대한 평점과 내용 확인 가능 </a:t>
            </a:r>
            <a:endParaRPr lang="en-US" altLang="ko-KR" sz="2200"/>
          </a:p>
          <a:p>
            <a:pPr marL="342900" indent="-342900">
              <a:buAutoNum type="arabicPeriod"/>
            </a:pPr>
            <a:r>
              <a:rPr lang="ko-KR" altLang="en-US" sz="2200"/>
              <a:t>모달을 이용해 상세 내용보기 활용</a:t>
            </a:r>
            <a:endParaRPr lang="en-US" altLang="ko-KR" sz="2200"/>
          </a:p>
          <a:p>
            <a:pPr marL="342900" indent="-342900">
              <a:buAutoNum type="arabicPeriod"/>
            </a:pPr>
            <a:r>
              <a:rPr lang="ko-KR" altLang="en-US" sz="2200"/>
              <a:t>제품을 구매한 사람들만 해당 제품에 대해 리뷰를 남길수 있도록 함</a:t>
            </a:r>
            <a:endParaRPr lang="en-US" altLang="ko-KR" sz="220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92596E0-3C89-38B3-294D-B70BF564F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12" y="3401034"/>
            <a:ext cx="13770533" cy="3452159"/>
          </a:xfrm>
          <a:prstGeom prst="rect">
            <a:avLst/>
          </a:prstGeom>
        </p:spPr>
      </p:pic>
      <p:sp>
        <p:nvSpPr>
          <p:cNvPr id="9" name="액자 8">
            <a:extLst>
              <a:ext uri="{FF2B5EF4-FFF2-40B4-BE49-F238E27FC236}">
                <a16:creationId xmlns:a16="http://schemas.microsoft.com/office/drawing/2014/main" id="{2D1E85A4-1DEE-2FC7-89F6-23B4047A8F6C}"/>
              </a:ext>
            </a:extLst>
          </p:cNvPr>
          <p:cNvSpPr/>
          <p:nvPr/>
        </p:nvSpPr>
        <p:spPr>
          <a:xfrm>
            <a:off x="7115658" y="6362700"/>
            <a:ext cx="457200" cy="331999"/>
          </a:xfrm>
          <a:prstGeom prst="frame">
            <a:avLst>
              <a:gd name="adj1" fmla="val 1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A848AD9-5078-7B9B-F3E9-71F5DE777AB7}"/>
              </a:ext>
            </a:extLst>
          </p:cNvPr>
          <p:cNvCxnSpPr>
            <a:cxnSpLocks/>
          </p:cNvCxnSpPr>
          <p:nvPr/>
        </p:nvCxnSpPr>
        <p:spPr>
          <a:xfrm>
            <a:off x="7591001" y="6694699"/>
            <a:ext cx="782280" cy="4214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B45F2EE-B0F7-FE6D-D887-A55804575049}"/>
              </a:ext>
            </a:extLst>
          </p:cNvPr>
          <p:cNvSpPr txBox="1"/>
          <p:nvPr/>
        </p:nvSpPr>
        <p:spPr>
          <a:xfrm>
            <a:off x="8302574" y="7389178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리뷰관리 데이터가 많아지면 한 페이지에  </a:t>
            </a:r>
            <a:r>
              <a:rPr lang="en-US" altLang="ko-KR"/>
              <a:t>10</a:t>
            </a:r>
            <a:r>
              <a:rPr lang="ko-KR" altLang="en-US"/>
              <a:t>개씩 보여줌 </a:t>
            </a:r>
            <a:r>
              <a:rPr lang="en-US" altLang="ko-KR"/>
              <a:t>(</a:t>
            </a:r>
            <a:r>
              <a:rPr lang="ko-KR" altLang="en-US"/>
              <a:t>페이지네이션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1F6FBEB1-B704-8710-13DE-9B82DB36B0B8}"/>
              </a:ext>
            </a:extLst>
          </p:cNvPr>
          <p:cNvSpPr/>
          <p:nvPr/>
        </p:nvSpPr>
        <p:spPr>
          <a:xfrm>
            <a:off x="533400" y="4367841"/>
            <a:ext cx="1192543" cy="323166"/>
          </a:xfrm>
          <a:prstGeom prst="frame">
            <a:avLst>
              <a:gd name="adj1" fmla="val 1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81D04D5-359B-6445-7557-786C3DCBAA10}"/>
              </a:ext>
            </a:extLst>
          </p:cNvPr>
          <p:cNvCxnSpPr>
            <a:cxnSpLocks/>
          </p:cNvCxnSpPr>
          <p:nvPr/>
        </p:nvCxnSpPr>
        <p:spPr>
          <a:xfrm flipV="1">
            <a:off x="1295400" y="3543300"/>
            <a:ext cx="785530" cy="8245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95B6B82-BA35-2A57-51A3-CE3D00AF1587}"/>
              </a:ext>
            </a:extLst>
          </p:cNvPr>
          <p:cNvSpPr txBox="1"/>
          <p:nvPr/>
        </p:nvSpPr>
        <p:spPr>
          <a:xfrm>
            <a:off x="2080930" y="2991852"/>
            <a:ext cx="3306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전체 조회 클릭시 배송 상태에 관계없이 모든 리뷰 정보 출력</a:t>
            </a:r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F1A01273-65A9-759A-5467-819F1E4EB1C0}"/>
              </a:ext>
            </a:extLst>
          </p:cNvPr>
          <p:cNvSpPr/>
          <p:nvPr/>
        </p:nvSpPr>
        <p:spPr>
          <a:xfrm>
            <a:off x="10363200" y="3848100"/>
            <a:ext cx="3635257" cy="534661"/>
          </a:xfrm>
          <a:prstGeom prst="frame">
            <a:avLst>
              <a:gd name="adj1" fmla="val 1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9CE461A-0846-1826-7A0F-7173DFE49838}"/>
              </a:ext>
            </a:extLst>
          </p:cNvPr>
          <p:cNvCxnSpPr>
            <a:cxnSpLocks/>
          </p:cNvCxnSpPr>
          <p:nvPr/>
        </p:nvCxnSpPr>
        <p:spPr>
          <a:xfrm flipV="1">
            <a:off x="11811000" y="3315434"/>
            <a:ext cx="1600200" cy="4910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3D1FEEE-1B5D-C56B-5227-20C0F40FB1F6}"/>
              </a:ext>
            </a:extLst>
          </p:cNvPr>
          <p:cNvSpPr txBox="1"/>
          <p:nvPr/>
        </p:nvSpPr>
        <p:spPr>
          <a:xfrm>
            <a:off x="13411200" y="2992268"/>
            <a:ext cx="464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회원의 </a:t>
            </a:r>
            <a:r>
              <a:rPr lang="en-US" altLang="ko-KR"/>
              <a:t>id</a:t>
            </a:r>
            <a:r>
              <a:rPr lang="ko-KR" altLang="en-US"/>
              <a:t>를 통하여 리뷰 검색가능</a:t>
            </a:r>
            <a:r>
              <a:rPr lang="en-US" altLang="ko-KR"/>
              <a:t>(</a:t>
            </a:r>
            <a:r>
              <a:rPr lang="ko-KR" altLang="en-US"/>
              <a:t>엔터키</a:t>
            </a:r>
            <a:r>
              <a:rPr lang="en-US" altLang="ko-KR"/>
              <a:t>, </a:t>
            </a:r>
            <a:r>
              <a:rPr lang="ko-KR" altLang="en-US"/>
              <a:t>마우스 클릭시 이벤트 발생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B1B9D0B1-4A81-B4E7-F231-96C1522DB1C6}"/>
              </a:ext>
            </a:extLst>
          </p:cNvPr>
          <p:cNvSpPr/>
          <p:nvPr/>
        </p:nvSpPr>
        <p:spPr>
          <a:xfrm>
            <a:off x="11810999" y="5119979"/>
            <a:ext cx="391599" cy="328322"/>
          </a:xfrm>
          <a:prstGeom prst="frame">
            <a:avLst>
              <a:gd name="adj1" fmla="val 1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844F38D-1972-643A-DD9C-4CC443FB771C}"/>
              </a:ext>
            </a:extLst>
          </p:cNvPr>
          <p:cNvCxnSpPr>
            <a:cxnSpLocks/>
          </p:cNvCxnSpPr>
          <p:nvPr/>
        </p:nvCxnSpPr>
        <p:spPr>
          <a:xfrm>
            <a:off x="12057527" y="5443822"/>
            <a:ext cx="1157873" cy="25480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3826D5A-F205-DDEF-F945-1DF374057C34}"/>
              </a:ext>
            </a:extLst>
          </p:cNvPr>
          <p:cNvSpPr txBox="1"/>
          <p:nvPr/>
        </p:nvSpPr>
        <p:spPr>
          <a:xfrm>
            <a:off x="11506200" y="7991880"/>
            <a:ext cx="4640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상세 내용보기 클릭시</a:t>
            </a:r>
            <a:r>
              <a:rPr lang="en-US" altLang="ko-KR"/>
              <a:t>, </a:t>
            </a:r>
            <a:r>
              <a:rPr lang="ko-KR" altLang="en-US"/>
              <a:t>모달을 통해 사용자가 해당 상품에 대한 상세 리뷰와 제품의 사진이 보임</a:t>
            </a:r>
          </a:p>
        </p:txBody>
      </p:sp>
      <p:sp>
        <p:nvSpPr>
          <p:cNvPr id="24" name="액자 23">
            <a:extLst>
              <a:ext uri="{FF2B5EF4-FFF2-40B4-BE49-F238E27FC236}">
                <a16:creationId xmlns:a16="http://schemas.microsoft.com/office/drawing/2014/main" id="{81BCC76E-C49A-F164-E751-735568275E14}"/>
              </a:ext>
            </a:extLst>
          </p:cNvPr>
          <p:cNvSpPr/>
          <p:nvPr/>
        </p:nvSpPr>
        <p:spPr>
          <a:xfrm>
            <a:off x="13215400" y="5127113"/>
            <a:ext cx="391599" cy="328322"/>
          </a:xfrm>
          <a:prstGeom prst="frame">
            <a:avLst>
              <a:gd name="adj1" fmla="val 1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40DEF67-53E7-956F-884A-DF904DFDBF58}"/>
              </a:ext>
            </a:extLst>
          </p:cNvPr>
          <p:cNvCxnSpPr>
            <a:cxnSpLocks/>
          </p:cNvCxnSpPr>
          <p:nvPr/>
        </p:nvCxnSpPr>
        <p:spPr>
          <a:xfrm>
            <a:off x="13584656" y="5272239"/>
            <a:ext cx="779192" cy="325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5E1A477-C423-3D66-169C-734126B96FD1}"/>
              </a:ext>
            </a:extLst>
          </p:cNvPr>
          <p:cNvSpPr txBox="1"/>
          <p:nvPr/>
        </p:nvSpPr>
        <p:spPr>
          <a:xfrm>
            <a:off x="14394445" y="4907468"/>
            <a:ext cx="2575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삭제클릭시</a:t>
            </a:r>
            <a:r>
              <a:rPr lang="en-US" altLang="ko-KR"/>
              <a:t>, </a:t>
            </a:r>
            <a:r>
              <a:rPr lang="ko-KR" altLang="en-US"/>
              <a:t>모달을 통해 해당 리뷰를 삭제</a:t>
            </a:r>
          </a:p>
        </p:txBody>
      </p:sp>
    </p:spTree>
    <p:extLst>
      <p:ext uri="{BB962C8B-B14F-4D97-AF65-F5344CB8AC3E}">
        <p14:creationId xmlns:p14="http://schemas.microsoft.com/office/powerpoint/2010/main" val="3464339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3912" y="820683"/>
            <a:ext cx="6306519" cy="25495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600" kern="0" spc="-100">
                <a:solidFill>
                  <a:srgbClr val="E0D1D1"/>
                </a:solidFill>
                <a:latin typeface="Mrs Saint Delafield" pitchFamily="34" charset="0"/>
                <a:cs typeface="Mrs Saint Delafield" pitchFamily="34" charset="0"/>
              </a:rPr>
              <a:t>HypeFriend</a:t>
            </a:r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17678400" y="9486900"/>
            <a:ext cx="373324" cy="373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 kern="0" spc="100">
                <a:solidFill>
                  <a:srgbClr val="4C3F38"/>
                </a:solidFill>
                <a:latin typeface="Baskerville Old Face" pitchFamily="34" charset="0"/>
                <a:cs typeface="Baskerville Old Face" pitchFamily="34" charset="0"/>
              </a:rPr>
              <a:t>02</a:t>
            </a:r>
            <a:endParaRPr lang="en-US"/>
          </a:p>
        </p:txBody>
      </p:sp>
      <p:sp>
        <p:nvSpPr>
          <p:cNvPr id="4" name="Object 4"/>
          <p:cNvSpPr txBox="1"/>
          <p:nvPr/>
        </p:nvSpPr>
        <p:spPr>
          <a:xfrm>
            <a:off x="268925" y="200655"/>
            <a:ext cx="7693856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500" kern="0" spc="400">
                <a:solidFill>
                  <a:srgbClr val="27201C"/>
                </a:solidFill>
                <a:latin typeface="Baskerville Old Face" pitchFamily="34" charset="0"/>
                <a:cs typeface="Baskerville Old Face" pitchFamily="34" charset="0"/>
              </a:rPr>
              <a:t>Admin Page</a:t>
            </a:r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4785709" y="389796"/>
            <a:ext cx="4659899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kern="0" spc="300">
                <a:solidFill>
                  <a:srgbClr val="27201C"/>
                </a:solidFill>
                <a:latin typeface="Baskerville Old Face" pitchFamily="34" charset="0"/>
                <a:cs typeface="Baskerville Old Face" pitchFamily="34" charset="0"/>
              </a:rPr>
              <a:t>리뷰 관리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F383E6-54DD-2E19-E605-73D3CBB8BF41}"/>
              </a:ext>
            </a:extLst>
          </p:cNvPr>
          <p:cNvSpPr txBox="1"/>
          <p:nvPr/>
        </p:nvSpPr>
        <p:spPr>
          <a:xfrm>
            <a:off x="8302574" y="433614"/>
            <a:ext cx="974915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리뷰 관리 상세 내용보기</a:t>
            </a:r>
            <a:r>
              <a:rPr lang="en-US" altLang="ko-KR" sz="2800" b="1"/>
              <a:t> </a:t>
            </a:r>
            <a:r>
              <a:rPr lang="ko-KR" altLang="en-US" sz="2800" b="1"/>
              <a:t>및 삭제기능</a:t>
            </a:r>
            <a:endParaRPr lang="en-US" altLang="ko-KR" sz="2800" b="1"/>
          </a:p>
          <a:p>
            <a:endParaRPr lang="en-US" altLang="ko-KR" sz="2800" b="1"/>
          </a:p>
          <a:p>
            <a:pPr marL="342900" indent="-342900">
              <a:buAutoNum type="arabicPeriod"/>
            </a:pPr>
            <a:r>
              <a:rPr lang="ko-KR" altLang="en-US" sz="2200"/>
              <a:t>상세 내용보기 클릭시 사용자가 작성한 리뷰의 내용과 상품 사진</a:t>
            </a:r>
            <a:r>
              <a:rPr lang="en-US" altLang="ko-KR" sz="2200"/>
              <a:t>, </a:t>
            </a:r>
            <a:r>
              <a:rPr lang="ko-KR" altLang="en-US" sz="2200"/>
              <a:t>리뷰를 작성한 날짜가 출력</a:t>
            </a:r>
            <a:endParaRPr lang="en-US" altLang="ko-KR" sz="2200"/>
          </a:p>
          <a:p>
            <a:pPr marL="342900" indent="-342900">
              <a:buAutoNum type="arabicPeriod"/>
            </a:pPr>
            <a:r>
              <a:rPr lang="ko-KR" altLang="en-US" sz="2200"/>
              <a:t>삭제 버튼 클릭시 관리자의 재확인을 통해 삭제가 이루어짐</a:t>
            </a:r>
            <a:endParaRPr lang="en-US" altLang="ko-KR" sz="2200"/>
          </a:p>
        </p:txBody>
      </p:sp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AB109F2D-DACB-7746-A373-A9ECE6F03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" y="3801079"/>
            <a:ext cx="8149771" cy="370462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796B468-9C62-69C5-689E-00CB55580D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295" y="2474141"/>
            <a:ext cx="9912837" cy="3326359"/>
          </a:xfrm>
          <a:prstGeom prst="rect">
            <a:avLst/>
          </a:prstGeom>
        </p:spPr>
      </p:pic>
      <p:sp>
        <p:nvSpPr>
          <p:cNvPr id="27" name="액자 26">
            <a:extLst>
              <a:ext uri="{FF2B5EF4-FFF2-40B4-BE49-F238E27FC236}">
                <a16:creationId xmlns:a16="http://schemas.microsoft.com/office/drawing/2014/main" id="{23A255BF-45B5-E698-13C6-B9974FFF7AA1}"/>
              </a:ext>
            </a:extLst>
          </p:cNvPr>
          <p:cNvSpPr/>
          <p:nvPr/>
        </p:nvSpPr>
        <p:spPr>
          <a:xfrm>
            <a:off x="6502260" y="5676901"/>
            <a:ext cx="428171" cy="354996"/>
          </a:xfrm>
          <a:prstGeom prst="frame">
            <a:avLst>
              <a:gd name="adj1" fmla="val 1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액자 27">
            <a:extLst>
              <a:ext uri="{FF2B5EF4-FFF2-40B4-BE49-F238E27FC236}">
                <a16:creationId xmlns:a16="http://schemas.microsoft.com/office/drawing/2014/main" id="{C87E5792-171A-F1CB-C6DA-2FAF40D8AA9B}"/>
              </a:ext>
            </a:extLst>
          </p:cNvPr>
          <p:cNvSpPr/>
          <p:nvPr/>
        </p:nvSpPr>
        <p:spPr>
          <a:xfrm>
            <a:off x="7327830" y="5676901"/>
            <a:ext cx="428171" cy="354996"/>
          </a:xfrm>
          <a:prstGeom prst="frame">
            <a:avLst>
              <a:gd name="adj1" fmla="val 1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8D2B697-7188-DC5E-0AF3-B74B6C3F7158}"/>
              </a:ext>
            </a:extLst>
          </p:cNvPr>
          <p:cNvCxnSpPr>
            <a:cxnSpLocks/>
          </p:cNvCxnSpPr>
          <p:nvPr/>
        </p:nvCxnSpPr>
        <p:spPr>
          <a:xfrm flipV="1">
            <a:off x="6930431" y="4381500"/>
            <a:ext cx="5261569" cy="12804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5A0E407A-3D57-3B77-DF6C-F3121AE5C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295" y="6109736"/>
            <a:ext cx="10088943" cy="3787468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65E32F3-EA90-8A3A-86DD-FA491C01331C}"/>
              </a:ext>
            </a:extLst>
          </p:cNvPr>
          <p:cNvCxnSpPr>
            <a:cxnSpLocks/>
          </p:cNvCxnSpPr>
          <p:nvPr/>
        </p:nvCxnSpPr>
        <p:spPr>
          <a:xfrm>
            <a:off x="7756001" y="5859901"/>
            <a:ext cx="4588399" cy="29319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1612E1D-585B-450C-9C49-0AE43C454330}"/>
              </a:ext>
            </a:extLst>
          </p:cNvPr>
          <p:cNvCxnSpPr>
            <a:cxnSpLocks/>
          </p:cNvCxnSpPr>
          <p:nvPr/>
        </p:nvCxnSpPr>
        <p:spPr>
          <a:xfrm>
            <a:off x="13487400" y="9302235"/>
            <a:ext cx="914400" cy="1846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034AA01-C808-A4E8-7BEA-386C98B1DC23}"/>
              </a:ext>
            </a:extLst>
          </p:cNvPr>
          <p:cNvSpPr txBox="1"/>
          <p:nvPr/>
        </p:nvSpPr>
        <p:spPr>
          <a:xfrm>
            <a:off x="14401800" y="9265254"/>
            <a:ext cx="4640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삭제 버튼 클릭시 삭제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8E9E541-4330-3EF6-49DE-B26D7074D81E}"/>
              </a:ext>
            </a:extLst>
          </p:cNvPr>
          <p:cNvCxnSpPr>
            <a:cxnSpLocks/>
          </p:cNvCxnSpPr>
          <p:nvPr/>
        </p:nvCxnSpPr>
        <p:spPr>
          <a:xfrm flipH="1">
            <a:off x="11658600" y="9409611"/>
            <a:ext cx="1260953" cy="2639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0CAF911-C41D-D7DA-2069-F7FCA60BF67F}"/>
              </a:ext>
            </a:extLst>
          </p:cNvPr>
          <p:cNvSpPr txBox="1"/>
          <p:nvPr/>
        </p:nvSpPr>
        <p:spPr>
          <a:xfrm>
            <a:off x="9591395" y="9324468"/>
            <a:ext cx="2264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취소 버튼 클릭시 해당 모달이 꺼짐</a:t>
            </a:r>
          </a:p>
        </p:txBody>
      </p:sp>
    </p:spTree>
    <p:extLst>
      <p:ext uri="{BB962C8B-B14F-4D97-AF65-F5344CB8AC3E}">
        <p14:creationId xmlns:p14="http://schemas.microsoft.com/office/powerpoint/2010/main" val="2378750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3912" y="820683"/>
            <a:ext cx="6306519" cy="25495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600" kern="0" spc="-100">
                <a:solidFill>
                  <a:srgbClr val="E0D1D1"/>
                </a:solidFill>
                <a:latin typeface="Mrs Saint Delafield" pitchFamily="34" charset="0"/>
                <a:cs typeface="Mrs Saint Delafield" pitchFamily="34" charset="0"/>
              </a:rPr>
              <a:t>HypeFriend</a:t>
            </a:r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17678400" y="9486900"/>
            <a:ext cx="373324" cy="373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 kern="0" spc="100">
                <a:solidFill>
                  <a:srgbClr val="4C3F38"/>
                </a:solidFill>
                <a:latin typeface="Baskerville Old Face" pitchFamily="34" charset="0"/>
                <a:cs typeface="Baskerville Old Face" pitchFamily="34" charset="0"/>
              </a:rPr>
              <a:t>02</a:t>
            </a:r>
            <a:endParaRPr lang="en-US"/>
          </a:p>
        </p:txBody>
      </p:sp>
      <p:sp>
        <p:nvSpPr>
          <p:cNvPr id="4" name="Object 4"/>
          <p:cNvSpPr txBox="1"/>
          <p:nvPr/>
        </p:nvSpPr>
        <p:spPr>
          <a:xfrm>
            <a:off x="268925" y="200655"/>
            <a:ext cx="7693856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500" kern="0" spc="400">
                <a:solidFill>
                  <a:srgbClr val="27201C"/>
                </a:solidFill>
                <a:latin typeface="Baskerville Old Face" pitchFamily="34" charset="0"/>
                <a:cs typeface="Baskerville Old Face" pitchFamily="34" charset="0"/>
              </a:rPr>
              <a:t>Admin Page</a:t>
            </a:r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4785709" y="389796"/>
            <a:ext cx="4659899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kern="0" spc="300">
                <a:solidFill>
                  <a:srgbClr val="27201C"/>
                </a:solidFill>
                <a:latin typeface="Baskerville Old Face" pitchFamily="34" charset="0"/>
                <a:cs typeface="Baskerville Old Face" pitchFamily="34" charset="0"/>
              </a:rPr>
              <a:t>배송관리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12F435-CCB4-8F7A-B59E-B530A52332E4}"/>
              </a:ext>
            </a:extLst>
          </p:cNvPr>
          <p:cNvSpPr txBox="1"/>
          <p:nvPr/>
        </p:nvSpPr>
        <p:spPr>
          <a:xfrm>
            <a:off x="11092228" y="466740"/>
            <a:ext cx="711318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배송관리 주요 기능</a:t>
            </a:r>
            <a:endParaRPr lang="en-US" altLang="ko-KR" sz="2800" b="1"/>
          </a:p>
          <a:p>
            <a:endParaRPr lang="en-US" altLang="ko-KR" sz="2800" b="1"/>
          </a:p>
          <a:p>
            <a:pPr marL="342900" indent="-342900">
              <a:buAutoNum type="arabicPeriod"/>
            </a:pPr>
            <a:r>
              <a:rPr lang="ko-KR" altLang="en-US" sz="2200"/>
              <a:t>회원들이 구매한 목록들과 회원들이 주문시 기입했던 정보들을 간단하게 보여줌</a:t>
            </a:r>
            <a:endParaRPr lang="en-US" altLang="ko-KR" sz="2200"/>
          </a:p>
          <a:p>
            <a:pPr marL="342900" indent="-342900">
              <a:buAutoNum type="arabicPeriod"/>
            </a:pPr>
            <a:r>
              <a:rPr lang="ko-KR" altLang="en-US" sz="2200"/>
              <a:t>주문번호가 큰 순서대로 정렬함 </a:t>
            </a:r>
            <a:endParaRPr lang="en-US" altLang="ko-KR" sz="2200"/>
          </a:p>
          <a:p>
            <a:pPr marL="342900" indent="-342900">
              <a:buAutoNum type="arabicPeriod"/>
            </a:pPr>
            <a:r>
              <a:rPr lang="ko-KR" altLang="en-US" sz="2200"/>
              <a:t>배송시 주문했던 상세한 정보들은 수정 버튼을 클릭시 확인 가능</a:t>
            </a:r>
            <a:endParaRPr lang="en-US" altLang="ko-KR" sz="2200"/>
          </a:p>
          <a:p>
            <a:r>
              <a:rPr lang="ko-KR" altLang="en-US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4E6AED-101D-7BCC-E369-9D7F76C4BDC9}"/>
              </a:ext>
            </a:extLst>
          </p:cNvPr>
          <p:cNvSpPr txBox="1"/>
          <p:nvPr/>
        </p:nvSpPr>
        <p:spPr>
          <a:xfrm>
            <a:off x="8501288" y="1799705"/>
            <a:ext cx="2310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배송정보 상태를 선택하여 조회 가능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10D39F-DADF-7724-8CBA-05B12A703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25" y="3150530"/>
            <a:ext cx="13599475" cy="6933722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8D7C4E94-57B9-7EB3-670F-9B76BC4772E7}"/>
              </a:ext>
            </a:extLst>
          </p:cNvPr>
          <p:cNvSpPr/>
          <p:nvPr/>
        </p:nvSpPr>
        <p:spPr>
          <a:xfrm>
            <a:off x="5230738" y="3951777"/>
            <a:ext cx="3760861" cy="1284959"/>
          </a:xfrm>
          <a:prstGeom prst="frame">
            <a:avLst>
              <a:gd name="adj1" fmla="val 1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892B153-9B35-C660-E626-EEF722051768}"/>
              </a:ext>
            </a:extLst>
          </p:cNvPr>
          <p:cNvCxnSpPr>
            <a:cxnSpLocks/>
          </p:cNvCxnSpPr>
          <p:nvPr/>
        </p:nvCxnSpPr>
        <p:spPr>
          <a:xfrm flipV="1">
            <a:off x="7681937" y="2495009"/>
            <a:ext cx="1252019" cy="14657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A9B0B06-809E-60BC-5812-A8921A7EE7E2}"/>
              </a:ext>
            </a:extLst>
          </p:cNvPr>
          <p:cNvCxnSpPr>
            <a:cxnSpLocks/>
          </p:cNvCxnSpPr>
          <p:nvPr/>
        </p:nvCxnSpPr>
        <p:spPr>
          <a:xfrm flipV="1">
            <a:off x="11432244" y="3624163"/>
            <a:ext cx="2003525" cy="7442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액자 26">
            <a:extLst>
              <a:ext uri="{FF2B5EF4-FFF2-40B4-BE49-F238E27FC236}">
                <a16:creationId xmlns:a16="http://schemas.microsoft.com/office/drawing/2014/main" id="{F81807DD-9E8C-9372-CC64-5992F2B2D07C}"/>
              </a:ext>
            </a:extLst>
          </p:cNvPr>
          <p:cNvSpPr/>
          <p:nvPr/>
        </p:nvSpPr>
        <p:spPr>
          <a:xfrm>
            <a:off x="10246810" y="4368440"/>
            <a:ext cx="3635257" cy="534661"/>
          </a:xfrm>
          <a:prstGeom prst="frame">
            <a:avLst>
              <a:gd name="adj1" fmla="val 1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866295-0F8B-8A4A-0849-9634FBE45CE5}"/>
              </a:ext>
            </a:extLst>
          </p:cNvPr>
          <p:cNvSpPr txBox="1"/>
          <p:nvPr/>
        </p:nvSpPr>
        <p:spPr>
          <a:xfrm>
            <a:off x="13435769" y="3248431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회원의 </a:t>
            </a:r>
            <a:r>
              <a:rPr lang="en-US" altLang="ko-KR"/>
              <a:t>id</a:t>
            </a:r>
            <a:r>
              <a:rPr lang="ko-KR" altLang="en-US"/>
              <a:t>를 통하여 검색가능</a:t>
            </a:r>
            <a:r>
              <a:rPr lang="en-US" altLang="ko-KR"/>
              <a:t>(</a:t>
            </a:r>
            <a:r>
              <a:rPr lang="ko-KR" altLang="en-US"/>
              <a:t>엔터키</a:t>
            </a:r>
            <a:r>
              <a:rPr lang="en-US" altLang="ko-KR"/>
              <a:t>, </a:t>
            </a:r>
            <a:r>
              <a:rPr lang="ko-KR" altLang="en-US"/>
              <a:t>마우스 클릭시 이벤트 발생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29" name="액자 28">
            <a:extLst>
              <a:ext uri="{FF2B5EF4-FFF2-40B4-BE49-F238E27FC236}">
                <a16:creationId xmlns:a16="http://schemas.microsoft.com/office/drawing/2014/main" id="{7803B83C-F695-6C6A-C87F-24F3067DBCA0}"/>
              </a:ext>
            </a:extLst>
          </p:cNvPr>
          <p:cNvSpPr/>
          <p:nvPr/>
        </p:nvSpPr>
        <p:spPr>
          <a:xfrm>
            <a:off x="6840062" y="7247892"/>
            <a:ext cx="457200" cy="331999"/>
          </a:xfrm>
          <a:prstGeom prst="frame">
            <a:avLst>
              <a:gd name="adj1" fmla="val 1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39B71AC-D52A-8924-6F79-7D09DAD15488}"/>
              </a:ext>
            </a:extLst>
          </p:cNvPr>
          <p:cNvCxnSpPr>
            <a:cxnSpLocks/>
          </p:cNvCxnSpPr>
          <p:nvPr/>
        </p:nvCxnSpPr>
        <p:spPr>
          <a:xfrm>
            <a:off x="7371120" y="7499082"/>
            <a:ext cx="782280" cy="4214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B0E659-D5F9-B745-0E0F-86081E98227F}"/>
              </a:ext>
            </a:extLst>
          </p:cNvPr>
          <p:cNvSpPr txBox="1"/>
          <p:nvPr/>
        </p:nvSpPr>
        <p:spPr>
          <a:xfrm>
            <a:off x="7712840" y="7951369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배송</a:t>
            </a:r>
            <a:r>
              <a:rPr lang="en-US" altLang="ko-KR"/>
              <a:t> </a:t>
            </a:r>
            <a:r>
              <a:rPr lang="ko-KR" altLang="en-US"/>
              <a:t>정보의 데이터가 많아지면 한 페이지에  </a:t>
            </a:r>
            <a:r>
              <a:rPr lang="en-US" altLang="ko-KR"/>
              <a:t>10</a:t>
            </a:r>
            <a:r>
              <a:rPr lang="ko-KR" altLang="en-US"/>
              <a:t>개씩 보여줌 </a:t>
            </a:r>
            <a:r>
              <a:rPr lang="en-US" altLang="ko-KR"/>
              <a:t>(</a:t>
            </a:r>
            <a:r>
              <a:rPr lang="ko-KR" altLang="en-US"/>
              <a:t>페이지네이션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3" name="액자 32">
            <a:extLst>
              <a:ext uri="{FF2B5EF4-FFF2-40B4-BE49-F238E27FC236}">
                <a16:creationId xmlns:a16="http://schemas.microsoft.com/office/drawing/2014/main" id="{A2A89457-5808-CB8B-6FAF-07D40311510D}"/>
              </a:ext>
            </a:extLst>
          </p:cNvPr>
          <p:cNvSpPr/>
          <p:nvPr/>
        </p:nvSpPr>
        <p:spPr>
          <a:xfrm>
            <a:off x="255257" y="4917422"/>
            <a:ext cx="1192543" cy="323166"/>
          </a:xfrm>
          <a:prstGeom prst="frame">
            <a:avLst>
              <a:gd name="adj1" fmla="val 1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A762E88-82C4-81B9-6877-54014E3C0585}"/>
              </a:ext>
            </a:extLst>
          </p:cNvPr>
          <p:cNvCxnSpPr>
            <a:cxnSpLocks/>
          </p:cNvCxnSpPr>
          <p:nvPr/>
        </p:nvCxnSpPr>
        <p:spPr>
          <a:xfrm flipV="1">
            <a:off x="1034641" y="3531144"/>
            <a:ext cx="1022759" cy="13814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226730E-2194-3411-68D7-DCFC512E0520}"/>
              </a:ext>
            </a:extLst>
          </p:cNvPr>
          <p:cNvSpPr txBox="1"/>
          <p:nvPr/>
        </p:nvSpPr>
        <p:spPr>
          <a:xfrm>
            <a:off x="1923817" y="2884813"/>
            <a:ext cx="3306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전체 조회 클릭시 배송 상태에 관계없이 모든 배송 정보 출력</a:t>
            </a:r>
          </a:p>
        </p:txBody>
      </p:sp>
      <p:sp>
        <p:nvSpPr>
          <p:cNvPr id="38" name="액자 37">
            <a:extLst>
              <a:ext uri="{FF2B5EF4-FFF2-40B4-BE49-F238E27FC236}">
                <a16:creationId xmlns:a16="http://schemas.microsoft.com/office/drawing/2014/main" id="{71ECEE96-DA56-D8F9-E7BF-FC251CBE2CE8}"/>
              </a:ext>
            </a:extLst>
          </p:cNvPr>
          <p:cNvSpPr/>
          <p:nvPr/>
        </p:nvSpPr>
        <p:spPr>
          <a:xfrm>
            <a:off x="13182932" y="5682131"/>
            <a:ext cx="450643" cy="284416"/>
          </a:xfrm>
          <a:prstGeom prst="frame">
            <a:avLst>
              <a:gd name="adj1" fmla="val 1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38F0C26-3D7C-5B5F-43A5-8D29B2105CCC}"/>
              </a:ext>
            </a:extLst>
          </p:cNvPr>
          <p:cNvCxnSpPr>
            <a:cxnSpLocks/>
          </p:cNvCxnSpPr>
          <p:nvPr/>
        </p:nvCxnSpPr>
        <p:spPr>
          <a:xfrm>
            <a:off x="13732913" y="5862743"/>
            <a:ext cx="1354687" cy="11653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3E8FE34-21CF-8A5F-CFAF-2C22C37237CB}"/>
              </a:ext>
            </a:extLst>
          </p:cNvPr>
          <p:cNvSpPr txBox="1"/>
          <p:nvPr/>
        </p:nvSpPr>
        <p:spPr>
          <a:xfrm>
            <a:off x="14017607" y="7201698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수정 버튼 클릭시</a:t>
            </a:r>
            <a:r>
              <a:rPr lang="en-US" altLang="ko-KR"/>
              <a:t>, </a:t>
            </a:r>
            <a:r>
              <a:rPr lang="ko-KR" altLang="en-US"/>
              <a:t>배송 정보 변경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3790378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3912" y="820683"/>
            <a:ext cx="6306519" cy="25495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600" kern="0" spc="-100">
                <a:solidFill>
                  <a:srgbClr val="E0D1D1"/>
                </a:solidFill>
                <a:latin typeface="Mrs Saint Delafield" pitchFamily="34" charset="0"/>
                <a:cs typeface="Mrs Saint Delafield" pitchFamily="34" charset="0"/>
              </a:rPr>
              <a:t>HypeFriend</a:t>
            </a:r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17678400" y="9486900"/>
            <a:ext cx="373324" cy="373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 kern="0" spc="100">
                <a:solidFill>
                  <a:srgbClr val="4C3F38"/>
                </a:solidFill>
                <a:latin typeface="Baskerville Old Face" pitchFamily="34" charset="0"/>
                <a:cs typeface="Baskerville Old Face" pitchFamily="34" charset="0"/>
              </a:rPr>
              <a:t>02</a:t>
            </a:r>
            <a:endParaRPr lang="en-US"/>
          </a:p>
        </p:txBody>
      </p:sp>
      <p:sp>
        <p:nvSpPr>
          <p:cNvPr id="4" name="Object 4"/>
          <p:cNvSpPr txBox="1"/>
          <p:nvPr/>
        </p:nvSpPr>
        <p:spPr>
          <a:xfrm>
            <a:off x="268925" y="200655"/>
            <a:ext cx="7693856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500" kern="0" spc="400">
                <a:solidFill>
                  <a:srgbClr val="27201C"/>
                </a:solidFill>
                <a:latin typeface="Baskerville Old Face" pitchFamily="34" charset="0"/>
                <a:cs typeface="Baskerville Old Face" pitchFamily="34" charset="0"/>
              </a:rPr>
              <a:t>Admin Page</a:t>
            </a:r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4785709" y="389796"/>
            <a:ext cx="4659899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kern="0" spc="300">
                <a:solidFill>
                  <a:srgbClr val="27201C"/>
                </a:solidFill>
                <a:latin typeface="Baskerville Old Face" pitchFamily="34" charset="0"/>
                <a:cs typeface="Baskerville Old Face" pitchFamily="34" charset="0"/>
              </a:rPr>
              <a:t>배송관리</a:t>
            </a:r>
            <a:endParaRPr 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7CC1DD0-131D-0812-E381-3C05A9CD3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3" y="2400300"/>
            <a:ext cx="9583057" cy="4377934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96BF8C4D-5E3F-FFCD-72D4-835C6F513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363" y="1823070"/>
            <a:ext cx="8772653" cy="3930030"/>
          </a:xfrm>
          <a:prstGeom prst="rect">
            <a:avLst/>
          </a:prstGeom>
        </p:spPr>
      </p:pic>
      <p:sp>
        <p:nvSpPr>
          <p:cNvPr id="35" name="액자 34">
            <a:extLst>
              <a:ext uri="{FF2B5EF4-FFF2-40B4-BE49-F238E27FC236}">
                <a16:creationId xmlns:a16="http://schemas.microsoft.com/office/drawing/2014/main" id="{70C19FC5-7159-DA6F-FECA-9B85B69CE15A}"/>
              </a:ext>
            </a:extLst>
          </p:cNvPr>
          <p:cNvSpPr/>
          <p:nvPr/>
        </p:nvSpPr>
        <p:spPr>
          <a:xfrm>
            <a:off x="3580842" y="3785838"/>
            <a:ext cx="2438958" cy="290862"/>
          </a:xfrm>
          <a:prstGeom prst="frame">
            <a:avLst>
              <a:gd name="adj1" fmla="val 1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03CF4B1-47C0-C1B8-D2BE-11C669570183}"/>
              </a:ext>
            </a:extLst>
          </p:cNvPr>
          <p:cNvCxnSpPr>
            <a:cxnSpLocks/>
          </p:cNvCxnSpPr>
          <p:nvPr/>
        </p:nvCxnSpPr>
        <p:spPr>
          <a:xfrm>
            <a:off x="6052457" y="3893955"/>
            <a:ext cx="10482943" cy="4895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액자 39">
            <a:extLst>
              <a:ext uri="{FF2B5EF4-FFF2-40B4-BE49-F238E27FC236}">
                <a16:creationId xmlns:a16="http://schemas.microsoft.com/office/drawing/2014/main" id="{A158F5E9-969E-757D-CC70-D9DEA468C82E}"/>
              </a:ext>
            </a:extLst>
          </p:cNvPr>
          <p:cNvSpPr/>
          <p:nvPr/>
        </p:nvSpPr>
        <p:spPr>
          <a:xfrm>
            <a:off x="268924" y="5753100"/>
            <a:ext cx="8875075" cy="290862"/>
          </a:xfrm>
          <a:prstGeom prst="frame">
            <a:avLst>
              <a:gd name="adj1" fmla="val 1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A97495E-5402-C809-18B4-9F94EF971361}"/>
              </a:ext>
            </a:extLst>
          </p:cNvPr>
          <p:cNvCxnSpPr>
            <a:cxnSpLocks/>
          </p:cNvCxnSpPr>
          <p:nvPr/>
        </p:nvCxnSpPr>
        <p:spPr>
          <a:xfrm flipV="1">
            <a:off x="9143999" y="4762500"/>
            <a:ext cx="4800601" cy="12814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27AFB18-0F00-AB0F-C090-6366C5D37974}"/>
              </a:ext>
            </a:extLst>
          </p:cNvPr>
          <p:cNvSpPr txBox="1"/>
          <p:nvPr/>
        </p:nvSpPr>
        <p:spPr>
          <a:xfrm>
            <a:off x="1307391" y="3105872"/>
            <a:ext cx="3306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/>
              <a:t>배송 상태 클릭 시 </a:t>
            </a:r>
          </a:p>
        </p:txBody>
      </p:sp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3DEF6E72-626A-6FEE-5EEE-EF8CEE5D2F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1" y="6454368"/>
            <a:ext cx="8875075" cy="3108732"/>
          </a:xfrm>
          <a:prstGeom prst="rect">
            <a:avLst/>
          </a:prstGeom>
        </p:spPr>
      </p:pic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AAC16290-1E56-241E-F9F5-5B47838CA1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8" y="6276864"/>
            <a:ext cx="9025219" cy="3438636"/>
          </a:xfrm>
          <a:prstGeom prst="rect">
            <a:avLst/>
          </a:prstGeom>
        </p:spPr>
      </p:pic>
      <p:sp>
        <p:nvSpPr>
          <p:cNvPr id="45" name="액자 44">
            <a:extLst>
              <a:ext uri="{FF2B5EF4-FFF2-40B4-BE49-F238E27FC236}">
                <a16:creationId xmlns:a16="http://schemas.microsoft.com/office/drawing/2014/main" id="{DB907A77-F456-17A8-A2F7-B46780550919}"/>
              </a:ext>
            </a:extLst>
          </p:cNvPr>
          <p:cNvSpPr/>
          <p:nvPr/>
        </p:nvSpPr>
        <p:spPr>
          <a:xfrm>
            <a:off x="6553200" y="7188639"/>
            <a:ext cx="2255866" cy="432685"/>
          </a:xfrm>
          <a:prstGeom prst="frame">
            <a:avLst>
              <a:gd name="adj1" fmla="val 1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02CA8B6-0B88-5CE5-D453-9FD8DA40A382}"/>
              </a:ext>
            </a:extLst>
          </p:cNvPr>
          <p:cNvCxnSpPr>
            <a:cxnSpLocks/>
          </p:cNvCxnSpPr>
          <p:nvPr/>
        </p:nvCxnSpPr>
        <p:spPr>
          <a:xfrm>
            <a:off x="8822475" y="7493085"/>
            <a:ext cx="2302725" cy="9444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A153F9D-28A9-C311-F713-AA0303952EBB}"/>
              </a:ext>
            </a:extLst>
          </p:cNvPr>
          <p:cNvSpPr txBox="1"/>
          <p:nvPr/>
        </p:nvSpPr>
        <p:spPr>
          <a:xfrm>
            <a:off x="6443207" y="6523933"/>
            <a:ext cx="3306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/>
              <a:t>회원 </a:t>
            </a:r>
            <a:r>
              <a:rPr lang="en-US" altLang="ko-KR" sz="2000" b="1"/>
              <a:t>id</a:t>
            </a:r>
            <a:r>
              <a:rPr lang="ko-KR" altLang="en-US" sz="2000" b="1"/>
              <a:t>로 조회시</a:t>
            </a:r>
          </a:p>
        </p:txBody>
      </p:sp>
    </p:spTree>
    <p:extLst>
      <p:ext uri="{BB962C8B-B14F-4D97-AF65-F5344CB8AC3E}">
        <p14:creationId xmlns:p14="http://schemas.microsoft.com/office/powerpoint/2010/main" val="2888229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3912" y="820683"/>
            <a:ext cx="6306519" cy="25495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600" kern="0" spc="-100">
                <a:solidFill>
                  <a:srgbClr val="E0D1D1"/>
                </a:solidFill>
                <a:latin typeface="Mrs Saint Delafield" pitchFamily="34" charset="0"/>
                <a:cs typeface="Mrs Saint Delafield" pitchFamily="34" charset="0"/>
              </a:rPr>
              <a:t>HypeFriend</a:t>
            </a:r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17678400" y="9486900"/>
            <a:ext cx="373324" cy="373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 kern="0" spc="100">
                <a:solidFill>
                  <a:srgbClr val="4C3F38"/>
                </a:solidFill>
                <a:latin typeface="Baskerville Old Face" pitchFamily="34" charset="0"/>
                <a:cs typeface="Baskerville Old Face" pitchFamily="34" charset="0"/>
              </a:rPr>
              <a:t>02</a:t>
            </a:r>
            <a:endParaRPr lang="en-US"/>
          </a:p>
        </p:txBody>
      </p:sp>
      <p:sp>
        <p:nvSpPr>
          <p:cNvPr id="4" name="Object 4"/>
          <p:cNvSpPr txBox="1"/>
          <p:nvPr/>
        </p:nvSpPr>
        <p:spPr>
          <a:xfrm>
            <a:off x="268925" y="200655"/>
            <a:ext cx="7693856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500" kern="0" spc="400">
                <a:solidFill>
                  <a:srgbClr val="27201C"/>
                </a:solidFill>
                <a:latin typeface="Baskerville Old Face" pitchFamily="34" charset="0"/>
                <a:cs typeface="Baskerville Old Face" pitchFamily="34" charset="0"/>
              </a:rPr>
              <a:t>Admin Page</a:t>
            </a:r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4785709" y="389796"/>
            <a:ext cx="4659899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kern="0" spc="300">
                <a:solidFill>
                  <a:srgbClr val="27201C"/>
                </a:solidFill>
                <a:latin typeface="Baskerville Old Face" pitchFamily="34" charset="0"/>
                <a:cs typeface="Baskerville Old Face" pitchFamily="34" charset="0"/>
              </a:rPr>
              <a:t>배송관리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F815E0-09C2-7771-8E78-C0720ACA67BA}"/>
              </a:ext>
            </a:extLst>
          </p:cNvPr>
          <p:cNvSpPr txBox="1"/>
          <p:nvPr/>
        </p:nvSpPr>
        <p:spPr>
          <a:xfrm>
            <a:off x="8302574" y="433614"/>
            <a:ext cx="974915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배송관리 수정 주요 기능</a:t>
            </a:r>
            <a:endParaRPr lang="en-US" altLang="ko-KR" sz="2800" b="1"/>
          </a:p>
          <a:p>
            <a:endParaRPr lang="en-US" altLang="ko-KR" sz="2800" b="1"/>
          </a:p>
          <a:p>
            <a:pPr marL="342900" indent="-342900">
              <a:buAutoNum type="arabicPeriod"/>
            </a:pPr>
            <a:r>
              <a:rPr lang="ko-KR" altLang="en-US" sz="2200"/>
              <a:t>회원들이 구매한 목록들과 회원들이 주문시 기입했던 정보들을 상세하게 보여줌</a:t>
            </a:r>
            <a:endParaRPr lang="en-US" altLang="ko-KR" sz="2200"/>
          </a:p>
          <a:p>
            <a:r>
              <a:rPr lang="en-US" altLang="ko-KR" sz="2200"/>
              <a:t>2.  </a:t>
            </a:r>
            <a:r>
              <a:rPr lang="ko-KR" altLang="en-US" sz="2200"/>
              <a:t>주문 번호에 따라 사용자가 구매했던 구매 목록을 보여줌</a:t>
            </a:r>
            <a:endParaRPr lang="en-US" altLang="ko-KR" sz="2200"/>
          </a:p>
          <a:p>
            <a:r>
              <a:rPr lang="en-US" altLang="ko-KR" sz="2200"/>
              <a:t>3.  </a:t>
            </a:r>
            <a:r>
              <a:rPr lang="ko-KR" altLang="en-US" sz="2200"/>
              <a:t>수취인의 정보 변경과 배송 상태 변경이 가능함</a:t>
            </a:r>
            <a:endParaRPr lang="en-US" altLang="ko-KR" sz="2200"/>
          </a:p>
          <a:p>
            <a:r>
              <a:rPr lang="en-US" altLang="ko-KR" sz="2200"/>
              <a:t>4.  API</a:t>
            </a:r>
            <a:r>
              <a:rPr lang="ko-KR" altLang="en-US" sz="2200"/>
              <a:t>를 활용하여 주소 변경 가능</a:t>
            </a:r>
            <a:r>
              <a:rPr lang="en-US" altLang="ko-KR" sz="2200"/>
              <a:t>(</a:t>
            </a:r>
            <a:r>
              <a:rPr lang="ko-KR" altLang="en-US" sz="2200"/>
              <a:t>상세 주소를 입력 안했을시에 따른 </a:t>
            </a:r>
            <a:r>
              <a:rPr lang="en-US" altLang="ko-KR" sz="2200"/>
              <a:t>alert </a:t>
            </a:r>
            <a:r>
              <a:rPr lang="ko-KR" altLang="en-US" sz="2200"/>
              <a:t>발생</a:t>
            </a:r>
            <a:r>
              <a:rPr lang="en-US" altLang="ko-KR" sz="2200"/>
              <a:t>)</a:t>
            </a:r>
          </a:p>
          <a:p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0DF4E0B-6D03-DB66-D994-D16E88796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33" y="3544847"/>
            <a:ext cx="17224007" cy="6295839"/>
          </a:xfrm>
          <a:prstGeom prst="rect">
            <a:avLst/>
          </a:prstGeom>
        </p:spPr>
      </p:pic>
      <p:sp>
        <p:nvSpPr>
          <p:cNvPr id="21" name="액자 20">
            <a:extLst>
              <a:ext uri="{FF2B5EF4-FFF2-40B4-BE49-F238E27FC236}">
                <a16:creationId xmlns:a16="http://schemas.microsoft.com/office/drawing/2014/main" id="{E386F728-025E-FDA6-6985-B8FA670662AF}"/>
              </a:ext>
            </a:extLst>
          </p:cNvPr>
          <p:cNvSpPr/>
          <p:nvPr/>
        </p:nvSpPr>
        <p:spPr>
          <a:xfrm>
            <a:off x="12420600" y="9190948"/>
            <a:ext cx="1192543" cy="524552"/>
          </a:xfrm>
          <a:prstGeom prst="frame">
            <a:avLst>
              <a:gd name="adj1" fmla="val 1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FCB732D-F5DE-971F-2451-17335A4E4552}"/>
              </a:ext>
            </a:extLst>
          </p:cNvPr>
          <p:cNvCxnSpPr>
            <a:cxnSpLocks/>
          </p:cNvCxnSpPr>
          <p:nvPr/>
        </p:nvCxnSpPr>
        <p:spPr>
          <a:xfrm>
            <a:off x="13613143" y="9453224"/>
            <a:ext cx="12894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287C668-BB56-287A-EEBC-11E736289016}"/>
              </a:ext>
            </a:extLst>
          </p:cNvPr>
          <p:cNvSpPr txBox="1"/>
          <p:nvPr/>
        </p:nvSpPr>
        <p:spPr>
          <a:xfrm>
            <a:off x="14917057" y="9072530"/>
            <a:ext cx="2499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수정 완료시 배송 정보 업데이트</a:t>
            </a:r>
          </a:p>
        </p:txBody>
      </p:sp>
      <p:sp>
        <p:nvSpPr>
          <p:cNvPr id="26" name="액자 25">
            <a:extLst>
              <a:ext uri="{FF2B5EF4-FFF2-40B4-BE49-F238E27FC236}">
                <a16:creationId xmlns:a16="http://schemas.microsoft.com/office/drawing/2014/main" id="{FF1286B2-6D5D-A0B7-87F6-206E8051A836}"/>
              </a:ext>
            </a:extLst>
          </p:cNvPr>
          <p:cNvSpPr/>
          <p:nvPr/>
        </p:nvSpPr>
        <p:spPr>
          <a:xfrm>
            <a:off x="8804736" y="8115300"/>
            <a:ext cx="7121064" cy="524552"/>
          </a:xfrm>
          <a:prstGeom prst="frame">
            <a:avLst>
              <a:gd name="adj1" fmla="val 1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A8984A7-A1AF-F7F8-8C3D-E1FD883F5D77}"/>
              </a:ext>
            </a:extLst>
          </p:cNvPr>
          <p:cNvCxnSpPr>
            <a:cxnSpLocks/>
          </p:cNvCxnSpPr>
          <p:nvPr/>
        </p:nvCxnSpPr>
        <p:spPr>
          <a:xfrm flipV="1">
            <a:off x="15087600" y="6819900"/>
            <a:ext cx="990600" cy="12954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8F5079F-492A-F992-F767-6DFA536F6EAB}"/>
              </a:ext>
            </a:extLst>
          </p:cNvPr>
          <p:cNvSpPr txBox="1"/>
          <p:nvPr/>
        </p:nvSpPr>
        <p:spPr>
          <a:xfrm>
            <a:off x="15925800" y="5999165"/>
            <a:ext cx="2499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클릭시 주소 </a:t>
            </a:r>
            <a:r>
              <a:rPr lang="en-US" altLang="ko-KR"/>
              <a:t>API </a:t>
            </a:r>
            <a:r>
              <a:rPr lang="ko-KR" altLang="en-US"/>
              <a:t>팝업창이 뜸</a:t>
            </a:r>
          </a:p>
        </p:txBody>
      </p:sp>
      <p:sp>
        <p:nvSpPr>
          <p:cNvPr id="29" name="액자 28">
            <a:extLst>
              <a:ext uri="{FF2B5EF4-FFF2-40B4-BE49-F238E27FC236}">
                <a16:creationId xmlns:a16="http://schemas.microsoft.com/office/drawing/2014/main" id="{E59CB67B-E953-17D3-26FB-A880E775808F}"/>
              </a:ext>
            </a:extLst>
          </p:cNvPr>
          <p:cNvSpPr/>
          <p:nvPr/>
        </p:nvSpPr>
        <p:spPr>
          <a:xfrm>
            <a:off x="8798665" y="5067300"/>
            <a:ext cx="2250335" cy="381000"/>
          </a:xfrm>
          <a:prstGeom prst="frame">
            <a:avLst>
              <a:gd name="adj1" fmla="val 1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B4B3EE0-70E7-4A03-5C2E-D5EC891A9587}"/>
              </a:ext>
            </a:extLst>
          </p:cNvPr>
          <p:cNvCxnSpPr>
            <a:cxnSpLocks/>
          </p:cNvCxnSpPr>
          <p:nvPr/>
        </p:nvCxnSpPr>
        <p:spPr>
          <a:xfrm flipV="1">
            <a:off x="10562771" y="3866466"/>
            <a:ext cx="1095829" cy="11792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8867296-3FFC-1A62-B9EF-2C5CDE08EDB0}"/>
              </a:ext>
            </a:extLst>
          </p:cNvPr>
          <p:cNvSpPr txBox="1"/>
          <p:nvPr/>
        </p:nvSpPr>
        <p:spPr>
          <a:xfrm>
            <a:off x="11787189" y="3399495"/>
            <a:ext cx="4138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Select</a:t>
            </a:r>
            <a:r>
              <a:rPr lang="ko-KR" altLang="en-US"/>
              <a:t>를 이용하여 번호 앞자리 선택</a:t>
            </a:r>
          </a:p>
        </p:txBody>
      </p:sp>
    </p:spTree>
    <p:extLst>
      <p:ext uri="{BB962C8B-B14F-4D97-AF65-F5344CB8AC3E}">
        <p14:creationId xmlns:p14="http://schemas.microsoft.com/office/powerpoint/2010/main" val="2850366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3912" y="820683"/>
            <a:ext cx="6306519" cy="25495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600" kern="0" spc="-100">
                <a:solidFill>
                  <a:srgbClr val="E0D1D1"/>
                </a:solidFill>
                <a:latin typeface="Mrs Saint Delafield" pitchFamily="34" charset="0"/>
                <a:cs typeface="Mrs Saint Delafield" pitchFamily="34" charset="0"/>
              </a:rPr>
              <a:t>HypeFriend</a:t>
            </a:r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17678400" y="9486900"/>
            <a:ext cx="373324" cy="373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 kern="0" spc="100">
                <a:solidFill>
                  <a:srgbClr val="4C3F38"/>
                </a:solidFill>
                <a:latin typeface="Baskerville Old Face" pitchFamily="34" charset="0"/>
                <a:cs typeface="Baskerville Old Face" pitchFamily="34" charset="0"/>
              </a:rPr>
              <a:t>02</a:t>
            </a:r>
            <a:endParaRPr lang="en-US"/>
          </a:p>
        </p:txBody>
      </p:sp>
      <p:sp>
        <p:nvSpPr>
          <p:cNvPr id="4" name="Object 4"/>
          <p:cNvSpPr txBox="1"/>
          <p:nvPr/>
        </p:nvSpPr>
        <p:spPr>
          <a:xfrm>
            <a:off x="268925" y="200655"/>
            <a:ext cx="7693856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500" kern="0" spc="400">
                <a:solidFill>
                  <a:srgbClr val="27201C"/>
                </a:solidFill>
                <a:latin typeface="Baskerville Old Face" pitchFamily="34" charset="0"/>
                <a:cs typeface="Baskerville Old Face" pitchFamily="34" charset="0"/>
              </a:rPr>
              <a:t>Admin Page</a:t>
            </a:r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4785709" y="389796"/>
            <a:ext cx="4659899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kern="0" spc="300">
                <a:solidFill>
                  <a:srgbClr val="27201C"/>
                </a:solidFill>
                <a:latin typeface="Baskerville Old Face" pitchFamily="34" charset="0"/>
                <a:cs typeface="Baskerville Old Face" pitchFamily="34" charset="0"/>
              </a:rPr>
              <a:t>배송관리</a:t>
            </a:r>
            <a:endParaRPr lang="en-US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9C2EB770-85BA-7BFF-071C-A593000F6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77" y="2933700"/>
            <a:ext cx="9060124" cy="47244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B96CCE2-9392-3516-598C-BBE3F991D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4991100"/>
            <a:ext cx="8298124" cy="4869124"/>
          </a:xfrm>
          <a:prstGeom prst="rect">
            <a:avLst/>
          </a:prstGeom>
        </p:spPr>
      </p:pic>
      <p:sp>
        <p:nvSpPr>
          <p:cNvPr id="17" name="액자 16">
            <a:extLst>
              <a:ext uri="{FF2B5EF4-FFF2-40B4-BE49-F238E27FC236}">
                <a16:creationId xmlns:a16="http://schemas.microsoft.com/office/drawing/2014/main" id="{DF5FBC7D-F686-FA53-B1F4-6E3349460EC2}"/>
              </a:ext>
            </a:extLst>
          </p:cNvPr>
          <p:cNvSpPr/>
          <p:nvPr/>
        </p:nvSpPr>
        <p:spPr>
          <a:xfrm>
            <a:off x="990599" y="7200900"/>
            <a:ext cx="3795109" cy="224762"/>
          </a:xfrm>
          <a:prstGeom prst="frame">
            <a:avLst>
              <a:gd name="adj1" fmla="val 1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804F4EF-ED48-BF40-EF72-A23506887BB4}"/>
              </a:ext>
            </a:extLst>
          </p:cNvPr>
          <p:cNvCxnSpPr>
            <a:cxnSpLocks/>
          </p:cNvCxnSpPr>
          <p:nvPr/>
        </p:nvCxnSpPr>
        <p:spPr>
          <a:xfrm>
            <a:off x="4766339" y="7425662"/>
            <a:ext cx="5749261" cy="19145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1E70E7E-227E-900F-1FA6-2E5756F59B85}"/>
              </a:ext>
            </a:extLst>
          </p:cNvPr>
          <p:cNvSpPr txBox="1"/>
          <p:nvPr/>
        </p:nvSpPr>
        <p:spPr>
          <a:xfrm>
            <a:off x="6884195" y="9267760"/>
            <a:ext cx="3783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Select</a:t>
            </a:r>
            <a:r>
              <a:rPr lang="ko-KR" altLang="en-US"/>
              <a:t>를 이용하여 배송 상태 변경</a:t>
            </a:r>
          </a:p>
        </p:txBody>
      </p:sp>
      <p:sp>
        <p:nvSpPr>
          <p:cNvPr id="22" name="액자 21">
            <a:extLst>
              <a:ext uri="{FF2B5EF4-FFF2-40B4-BE49-F238E27FC236}">
                <a16:creationId xmlns:a16="http://schemas.microsoft.com/office/drawing/2014/main" id="{33C395AD-6F59-F79B-324D-6268764FADCA}"/>
              </a:ext>
            </a:extLst>
          </p:cNvPr>
          <p:cNvSpPr/>
          <p:nvPr/>
        </p:nvSpPr>
        <p:spPr>
          <a:xfrm>
            <a:off x="4785708" y="6359834"/>
            <a:ext cx="3795109" cy="307665"/>
          </a:xfrm>
          <a:prstGeom prst="frame">
            <a:avLst>
              <a:gd name="adj1" fmla="val 1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0C2E3C2-0B93-A1C8-FAC3-DDDECEA53E27}"/>
              </a:ext>
            </a:extLst>
          </p:cNvPr>
          <p:cNvCxnSpPr>
            <a:cxnSpLocks/>
          </p:cNvCxnSpPr>
          <p:nvPr/>
        </p:nvCxnSpPr>
        <p:spPr>
          <a:xfrm flipV="1">
            <a:off x="7115658" y="2769632"/>
            <a:ext cx="4085742" cy="35543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FE4A024-247A-1675-5451-DF9EEDAE8524}"/>
              </a:ext>
            </a:extLst>
          </p:cNvPr>
          <p:cNvSpPr txBox="1"/>
          <p:nvPr/>
        </p:nvSpPr>
        <p:spPr>
          <a:xfrm>
            <a:off x="11049000" y="2400300"/>
            <a:ext cx="3783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배송지 변경화면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087A65-0AA5-4C61-52FA-2B65ECFBD3CE}"/>
              </a:ext>
            </a:extLst>
          </p:cNvPr>
          <p:cNvSpPr txBox="1"/>
          <p:nvPr/>
        </p:nvSpPr>
        <p:spPr>
          <a:xfrm>
            <a:off x="10058400" y="523821"/>
            <a:ext cx="678502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배송관리 수정 주요 기능</a:t>
            </a:r>
            <a:endParaRPr lang="en-US" altLang="ko-KR" sz="2800" b="1"/>
          </a:p>
          <a:p>
            <a:endParaRPr lang="en-US" altLang="ko-KR" sz="2800" b="1"/>
          </a:p>
          <a:p>
            <a:pPr marL="342900" indent="-342900">
              <a:buAutoNum type="arabicPeriod"/>
            </a:pPr>
            <a:r>
              <a:rPr lang="en-US" altLang="ko-KR" sz="2200"/>
              <a:t>API</a:t>
            </a:r>
            <a:r>
              <a:rPr lang="ko-KR" altLang="en-US" sz="2200"/>
              <a:t>를 통해서 배송시 수정을 손쉽게 가능</a:t>
            </a:r>
            <a:endParaRPr lang="en-US" altLang="ko-KR" sz="2200"/>
          </a:p>
        </p:txBody>
      </p:sp>
    </p:spTree>
    <p:extLst>
      <p:ext uri="{BB962C8B-B14F-4D97-AF65-F5344CB8AC3E}">
        <p14:creationId xmlns:p14="http://schemas.microsoft.com/office/powerpoint/2010/main" val="2178917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3912" y="820683"/>
            <a:ext cx="6306519" cy="25495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600" kern="0" spc="-100">
                <a:solidFill>
                  <a:srgbClr val="E0D1D1"/>
                </a:solidFill>
                <a:latin typeface="Mrs Saint Delafield" pitchFamily="34" charset="0"/>
                <a:cs typeface="Mrs Saint Delafield" pitchFamily="34" charset="0"/>
              </a:rPr>
              <a:t>HypeFriend</a:t>
            </a:r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17678400" y="9486900"/>
            <a:ext cx="373324" cy="373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 kern="0" spc="100">
                <a:solidFill>
                  <a:srgbClr val="4C3F38"/>
                </a:solidFill>
                <a:latin typeface="Baskerville Old Face" pitchFamily="34" charset="0"/>
                <a:cs typeface="Baskerville Old Face" pitchFamily="34" charset="0"/>
              </a:rPr>
              <a:t>02</a:t>
            </a:r>
            <a:endParaRPr lang="en-US"/>
          </a:p>
        </p:txBody>
      </p:sp>
      <p:sp>
        <p:nvSpPr>
          <p:cNvPr id="4" name="Object 4"/>
          <p:cNvSpPr txBox="1"/>
          <p:nvPr/>
        </p:nvSpPr>
        <p:spPr>
          <a:xfrm>
            <a:off x="268925" y="200655"/>
            <a:ext cx="7693856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500" kern="0" spc="400">
                <a:solidFill>
                  <a:srgbClr val="27201C"/>
                </a:solidFill>
                <a:latin typeface="Baskerville Old Face" pitchFamily="34" charset="0"/>
                <a:cs typeface="Baskerville Old Face" pitchFamily="34" charset="0"/>
              </a:rPr>
              <a:t>Admin Page</a:t>
            </a:r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4785709" y="389796"/>
            <a:ext cx="4659899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kern="0" spc="300">
                <a:solidFill>
                  <a:srgbClr val="27201C"/>
                </a:solidFill>
                <a:latin typeface="Baskerville Old Face" pitchFamily="34" charset="0"/>
                <a:cs typeface="Baskerville Old Face" pitchFamily="34" charset="0"/>
              </a:rPr>
              <a:t>배송관리</a:t>
            </a:r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E4A024-247A-1675-5451-DF9EEDAE8524}"/>
              </a:ext>
            </a:extLst>
          </p:cNvPr>
          <p:cNvSpPr txBox="1"/>
          <p:nvPr/>
        </p:nvSpPr>
        <p:spPr>
          <a:xfrm>
            <a:off x="1600200" y="5167086"/>
            <a:ext cx="3783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수정 전 화면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2ABF88-D109-FD40-E3C2-1D560AE28ED6}"/>
              </a:ext>
            </a:extLst>
          </p:cNvPr>
          <p:cNvSpPr txBox="1"/>
          <p:nvPr/>
        </p:nvSpPr>
        <p:spPr>
          <a:xfrm>
            <a:off x="12115800" y="5167086"/>
            <a:ext cx="3783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수정 후 화면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63537A-F5FF-1996-39F0-4BA838B955E3}"/>
              </a:ext>
            </a:extLst>
          </p:cNvPr>
          <p:cNvSpPr txBox="1"/>
          <p:nvPr/>
        </p:nvSpPr>
        <p:spPr>
          <a:xfrm>
            <a:off x="7115658" y="5167086"/>
            <a:ext cx="3783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수정 완료 버튼시 </a:t>
            </a:r>
          </a:p>
        </p:txBody>
      </p:sp>
    </p:spTree>
    <p:extLst>
      <p:ext uri="{BB962C8B-B14F-4D97-AF65-F5344CB8AC3E}">
        <p14:creationId xmlns:p14="http://schemas.microsoft.com/office/powerpoint/2010/main" val="1992175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3912" y="820683"/>
            <a:ext cx="6306519" cy="25495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600" kern="0" spc="-100">
                <a:solidFill>
                  <a:srgbClr val="E0D1D1"/>
                </a:solidFill>
                <a:latin typeface="Mrs Saint Delafield" pitchFamily="34" charset="0"/>
                <a:cs typeface="Mrs Saint Delafield" pitchFamily="34" charset="0"/>
              </a:rPr>
              <a:t>HypeFriend</a:t>
            </a:r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17678400" y="9486900"/>
            <a:ext cx="373324" cy="373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 kern="0" spc="100">
                <a:solidFill>
                  <a:srgbClr val="4C3F38"/>
                </a:solidFill>
                <a:latin typeface="Baskerville Old Face" pitchFamily="34" charset="0"/>
                <a:cs typeface="Baskerville Old Face" pitchFamily="34" charset="0"/>
              </a:rPr>
              <a:t>02</a:t>
            </a:r>
            <a:endParaRPr lang="en-US"/>
          </a:p>
        </p:txBody>
      </p:sp>
      <p:sp>
        <p:nvSpPr>
          <p:cNvPr id="4" name="Object 4"/>
          <p:cNvSpPr txBox="1"/>
          <p:nvPr/>
        </p:nvSpPr>
        <p:spPr>
          <a:xfrm>
            <a:off x="268925" y="200655"/>
            <a:ext cx="7693856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500" kern="0" spc="400">
                <a:solidFill>
                  <a:srgbClr val="27201C"/>
                </a:solidFill>
                <a:latin typeface="Baskerville Old Face" pitchFamily="34" charset="0"/>
                <a:cs typeface="Baskerville Old Face" pitchFamily="34" charset="0"/>
              </a:rPr>
              <a:t>Admin Page</a:t>
            </a:r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4785709" y="389796"/>
            <a:ext cx="4659899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kern="0" spc="300">
                <a:solidFill>
                  <a:srgbClr val="27201C"/>
                </a:solidFill>
                <a:latin typeface="Baskerville Old Face" pitchFamily="34" charset="0"/>
                <a:cs typeface="Baskerville Old Face" pitchFamily="34" charset="0"/>
              </a:rPr>
              <a:t>문의 관리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DB8DED-177A-EE69-5872-39F4D6C7490E}"/>
              </a:ext>
            </a:extLst>
          </p:cNvPr>
          <p:cNvSpPr txBox="1"/>
          <p:nvPr/>
        </p:nvSpPr>
        <p:spPr>
          <a:xfrm>
            <a:off x="8302574" y="433614"/>
            <a:ext cx="974915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문의관리 주요 기능</a:t>
            </a:r>
            <a:endParaRPr lang="en-US" altLang="ko-KR" sz="2800" b="1"/>
          </a:p>
          <a:p>
            <a:endParaRPr lang="en-US" altLang="ko-KR" sz="2800" b="1"/>
          </a:p>
          <a:p>
            <a:pPr marL="457200" indent="-457200">
              <a:buFontTx/>
              <a:buAutoNum type="arabicPeriod"/>
            </a:pPr>
            <a:r>
              <a:rPr lang="ko-KR" altLang="en-US" sz="2200"/>
              <a:t>게시판에 문의를 남긴 회원의 간단한 정보와 문의 관리자의 답변 유무도 보여줌 </a:t>
            </a:r>
            <a:endParaRPr lang="en-US" altLang="ko-KR" sz="2200"/>
          </a:p>
          <a:p>
            <a:pPr marL="457200" indent="-457200">
              <a:buFontTx/>
              <a:buAutoNum type="arabicPeriod"/>
            </a:pPr>
            <a:r>
              <a:rPr lang="ko-KR" altLang="en-US" sz="2200"/>
              <a:t>유형은 총 배송과 결제로 사용자의 문의 유형과 동일 </a:t>
            </a:r>
            <a:endParaRPr lang="en-US" altLang="ko-KR" sz="22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C60CB40-E706-00B2-1A2F-5A0B59BD5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18" y="3350234"/>
            <a:ext cx="13381880" cy="4003066"/>
          </a:xfrm>
          <a:prstGeom prst="rect">
            <a:avLst/>
          </a:prstGeom>
        </p:spPr>
      </p:pic>
      <p:sp>
        <p:nvSpPr>
          <p:cNvPr id="16" name="액자 15">
            <a:extLst>
              <a:ext uri="{FF2B5EF4-FFF2-40B4-BE49-F238E27FC236}">
                <a16:creationId xmlns:a16="http://schemas.microsoft.com/office/drawing/2014/main" id="{D5EB4062-3DAD-4040-4856-3C8579AA6947}"/>
              </a:ext>
            </a:extLst>
          </p:cNvPr>
          <p:cNvSpPr/>
          <p:nvPr/>
        </p:nvSpPr>
        <p:spPr>
          <a:xfrm>
            <a:off x="5334000" y="4029333"/>
            <a:ext cx="3581400" cy="1266567"/>
          </a:xfrm>
          <a:prstGeom prst="frame">
            <a:avLst>
              <a:gd name="adj1" fmla="val 1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A2A7D1-4D3D-A9F9-2658-39F0099F84BC}"/>
              </a:ext>
            </a:extLst>
          </p:cNvPr>
          <p:cNvCxnSpPr>
            <a:cxnSpLocks/>
          </p:cNvCxnSpPr>
          <p:nvPr/>
        </p:nvCxnSpPr>
        <p:spPr>
          <a:xfrm flipV="1">
            <a:off x="8915400" y="3619500"/>
            <a:ext cx="1902351" cy="11738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E57A8CE-557B-FDE1-EBA4-5389C0784E2D}"/>
              </a:ext>
            </a:extLst>
          </p:cNvPr>
          <p:cNvSpPr txBox="1"/>
          <p:nvPr/>
        </p:nvSpPr>
        <p:spPr>
          <a:xfrm>
            <a:off x="10972800" y="3350234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Select</a:t>
            </a:r>
            <a:r>
              <a:rPr lang="ko-KR" altLang="en-US"/>
              <a:t>를 활용해 문의 유형 선택 조회 가능</a:t>
            </a:r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19C27F17-4D6E-7E50-754F-12037FEC14A5}"/>
              </a:ext>
            </a:extLst>
          </p:cNvPr>
          <p:cNvSpPr/>
          <p:nvPr/>
        </p:nvSpPr>
        <p:spPr>
          <a:xfrm>
            <a:off x="11506200" y="5295901"/>
            <a:ext cx="762000" cy="369332"/>
          </a:xfrm>
          <a:prstGeom prst="frame">
            <a:avLst>
              <a:gd name="adj1" fmla="val 1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7DA1041-E4AF-092C-7B48-0D4F8E9E4B3B}"/>
              </a:ext>
            </a:extLst>
          </p:cNvPr>
          <p:cNvCxnSpPr>
            <a:cxnSpLocks/>
          </p:cNvCxnSpPr>
          <p:nvPr/>
        </p:nvCxnSpPr>
        <p:spPr>
          <a:xfrm flipV="1">
            <a:off x="12260943" y="4416797"/>
            <a:ext cx="916206" cy="10107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782D491-0308-039B-E2D7-3F92D96879DD}"/>
              </a:ext>
            </a:extLst>
          </p:cNvPr>
          <p:cNvSpPr txBox="1"/>
          <p:nvPr/>
        </p:nvSpPr>
        <p:spPr>
          <a:xfrm>
            <a:off x="13427400" y="3998826"/>
            <a:ext cx="425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등록 클릭시 사용자가 남긴 게시글의 상세 내용과 관리자가 해당 게시글에 답변을 할 수 있는 페이지로 이동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43F599-130E-7024-F436-2174D663617A}"/>
              </a:ext>
            </a:extLst>
          </p:cNvPr>
          <p:cNvSpPr txBox="1"/>
          <p:nvPr/>
        </p:nvSpPr>
        <p:spPr>
          <a:xfrm>
            <a:off x="1048283" y="7418914"/>
            <a:ext cx="27288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/>
              <a:t>사진 다시 가져와야함 환불이라는 사진이 보임</a:t>
            </a:r>
          </a:p>
        </p:txBody>
      </p:sp>
      <p:sp>
        <p:nvSpPr>
          <p:cNvPr id="24" name="액자 23">
            <a:extLst>
              <a:ext uri="{FF2B5EF4-FFF2-40B4-BE49-F238E27FC236}">
                <a16:creationId xmlns:a16="http://schemas.microsoft.com/office/drawing/2014/main" id="{D4E1B29F-B571-70F8-4E73-D66531A4C905}"/>
              </a:ext>
            </a:extLst>
          </p:cNvPr>
          <p:cNvSpPr/>
          <p:nvPr/>
        </p:nvSpPr>
        <p:spPr>
          <a:xfrm>
            <a:off x="6887058" y="6743700"/>
            <a:ext cx="428142" cy="457200"/>
          </a:xfrm>
          <a:prstGeom prst="frame">
            <a:avLst>
              <a:gd name="adj1" fmla="val 1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5178C2-EB41-6924-245B-C67E435018A9}"/>
              </a:ext>
            </a:extLst>
          </p:cNvPr>
          <p:cNvSpPr txBox="1"/>
          <p:nvPr/>
        </p:nvSpPr>
        <p:spPr>
          <a:xfrm>
            <a:off x="7696200" y="7971703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게시글의 데이터가 많아지면 한 페이지에  </a:t>
            </a:r>
            <a:r>
              <a:rPr lang="en-US" altLang="ko-KR"/>
              <a:t>10</a:t>
            </a:r>
            <a:r>
              <a:rPr lang="ko-KR" altLang="en-US"/>
              <a:t>개씩 보여줌 </a:t>
            </a:r>
            <a:r>
              <a:rPr lang="en-US" altLang="ko-KR"/>
              <a:t>(</a:t>
            </a:r>
            <a:r>
              <a:rPr lang="ko-KR" altLang="en-US"/>
              <a:t>페이지네이션</a:t>
            </a:r>
            <a:r>
              <a:rPr lang="en-US" altLang="ko-KR"/>
              <a:t>)</a:t>
            </a:r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AC071E3-3D34-1898-4595-308D6C169848}"/>
              </a:ext>
            </a:extLst>
          </p:cNvPr>
          <p:cNvCxnSpPr>
            <a:cxnSpLocks/>
          </p:cNvCxnSpPr>
          <p:nvPr/>
        </p:nvCxnSpPr>
        <p:spPr>
          <a:xfrm>
            <a:off x="7348749" y="7128870"/>
            <a:ext cx="738026" cy="8757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C53F413-480B-1A61-EF8E-A00AE46FE0A6}"/>
              </a:ext>
            </a:extLst>
          </p:cNvPr>
          <p:cNvCxnSpPr>
            <a:cxnSpLocks/>
          </p:cNvCxnSpPr>
          <p:nvPr/>
        </p:nvCxnSpPr>
        <p:spPr>
          <a:xfrm flipV="1">
            <a:off x="1529941" y="3025960"/>
            <a:ext cx="1022759" cy="13814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액자 29">
            <a:extLst>
              <a:ext uri="{FF2B5EF4-FFF2-40B4-BE49-F238E27FC236}">
                <a16:creationId xmlns:a16="http://schemas.microsoft.com/office/drawing/2014/main" id="{09B89555-472D-04CF-6742-B8EDDE2D16A3}"/>
              </a:ext>
            </a:extLst>
          </p:cNvPr>
          <p:cNvSpPr/>
          <p:nvPr/>
        </p:nvSpPr>
        <p:spPr>
          <a:xfrm>
            <a:off x="424718" y="4438562"/>
            <a:ext cx="1192543" cy="323166"/>
          </a:xfrm>
          <a:prstGeom prst="frame">
            <a:avLst>
              <a:gd name="adj1" fmla="val 1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3FCF8E-216B-A57F-8AC9-04626B2442ED}"/>
              </a:ext>
            </a:extLst>
          </p:cNvPr>
          <p:cNvSpPr txBox="1"/>
          <p:nvPr/>
        </p:nvSpPr>
        <p:spPr>
          <a:xfrm>
            <a:off x="2683862" y="2541766"/>
            <a:ext cx="3306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전체 조회 클릭시 문의 유형에 관계없이 모든 문의 출력</a:t>
            </a:r>
          </a:p>
        </p:txBody>
      </p:sp>
      <p:sp>
        <p:nvSpPr>
          <p:cNvPr id="32" name="액자 31">
            <a:extLst>
              <a:ext uri="{FF2B5EF4-FFF2-40B4-BE49-F238E27FC236}">
                <a16:creationId xmlns:a16="http://schemas.microsoft.com/office/drawing/2014/main" id="{A2EC8EE0-8BC3-F78D-C1C0-F9C97B67F8D0}"/>
              </a:ext>
            </a:extLst>
          </p:cNvPr>
          <p:cNvSpPr/>
          <p:nvPr/>
        </p:nvSpPr>
        <p:spPr>
          <a:xfrm>
            <a:off x="12665400" y="5306683"/>
            <a:ext cx="762000" cy="818064"/>
          </a:xfrm>
          <a:prstGeom prst="frame">
            <a:avLst>
              <a:gd name="adj1" fmla="val 1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4D28ECD-4C46-609D-671D-7D13519CCF3D}"/>
              </a:ext>
            </a:extLst>
          </p:cNvPr>
          <p:cNvCxnSpPr>
            <a:cxnSpLocks/>
          </p:cNvCxnSpPr>
          <p:nvPr/>
        </p:nvCxnSpPr>
        <p:spPr>
          <a:xfrm>
            <a:off x="13465772" y="5818230"/>
            <a:ext cx="738026" cy="8757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96ED2F6-D2E3-551E-A1A9-AD2691D99151}"/>
              </a:ext>
            </a:extLst>
          </p:cNvPr>
          <p:cNvSpPr txBox="1"/>
          <p:nvPr/>
        </p:nvSpPr>
        <p:spPr>
          <a:xfrm>
            <a:off x="14478000" y="6693993"/>
            <a:ext cx="32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관리자의 답변  유무에 따라 동적으로 변경</a:t>
            </a:r>
            <a:r>
              <a:rPr lang="en-US" altLang="ko-KR"/>
              <a:t>(</a:t>
            </a:r>
            <a:r>
              <a:rPr lang="ko-KR" altLang="en-US"/>
              <a:t>사용자 측에서도 반영</a:t>
            </a:r>
            <a:r>
              <a:rPr lang="en-US" altLang="ko-KR"/>
              <a:t>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674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3912" y="820683"/>
            <a:ext cx="6306519" cy="25495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600" kern="0" spc="-100">
                <a:solidFill>
                  <a:srgbClr val="E0D1D1"/>
                </a:solidFill>
                <a:latin typeface="Mrs Saint Delafield" pitchFamily="34" charset="0"/>
                <a:cs typeface="Mrs Saint Delafield" pitchFamily="34" charset="0"/>
              </a:rPr>
              <a:t>HypeFriend</a:t>
            </a:r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17678400" y="9486900"/>
            <a:ext cx="373324" cy="373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 kern="0" spc="100">
                <a:solidFill>
                  <a:srgbClr val="4C3F38"/>
                </a:solidFill>
                <a:latin typeface="Baskerville Old Face" pitchFamily="34" charset="0"/>
                <a:cs typeface="Baskerville Old Face" pitchFamily="34" charset="0"/>
              </a:rPr>
              <a:t>02</a:t>
            </a:r>
            <a:endParaRPr lang="en-US"/>
          </a:p>
        </p:txBody>
      </p:sp>
      <p:sp>
        <p:nvSpPr>
          <p:cNvPr id="4" name="Object 4"/>
          <p:cNvSpPr txBox="1"/>
          <p:nvPr/>
        </p:nvSpPr>
        <p:spPr>
          <a:xfrm>
            <a:off x="268925" y="200655"/>
            <a:ext cx="7693856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500" kern="0" spc="400">
                <a:solidFill>
                  <a:srgbClr val="27201C"/>
                </a:solidFill>
                <a:latin typeface="Baskerville Old Face" pitchFamily="34" charset="0"/>
                <a:cs typeface="Baskerville Old Face" pitchFamily="34" charset="0"/>
              </a:rPr>
              <a:t>Admin Page</a:t>
            </a:r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4785709" y="389796"/>
            <a:ext cx="4659899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kern="0" spc="300">
                <a:solidFill>
                  <a:srgbClr val="27201C"/>
                </a:solidFill>
                <a:latin typeface="Baskerville Old Face" pitchFamily="34" charset="0"/>
                <a:cs typeface="Baskerville Old Face" pitchFamily="34" charset="0"/>
              </a:rPr>
              <a:t>문의 관리</a:t>
            </a:r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582781-2493-ABB7-3A5B-E7A70AEB0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259947"/>
            <a:ext cx="13458086" cy="3520745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D44239E9-4BB2-C9AA-B195-F528C1BC2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686" y="6059169"/>
            <a:ext cx="13663844" cy="2911092"/>
          </a:xfrm>
          <a:prstGeom prst="rect">
            <a:avLst/>
          </a:prstGeom>
        </p:spPr>
      </p:pic>
      <p:sp>
        <p:nvSpPr>
          <p:cNvPr id="28" name="액자 27">
            <a:extLst>
              <a:ext uri="{FF2B5EF4-FFF2-40B4-BE49-F238E27FC236}">
                <a16:creationId xmlns:a16="http://schemas.microsoft.com/office/drawing/2014/main" id="{A929CC98-2245-C7C1-1C37-1656AD065D60}"/>
              </a:ext>
            </a:extLst>
          </p:cNvPr>
          <p:cNvSpPr/>
          <p:nvPr/>
        </p:nvSpPr>
        <p:spPr>
          <a:xfrm>
            <a:off x="7529143" y="3370191"/>
            <a:ext cx="3581400" cy="382576"/>
          </a:xfrm>
          <a:prstGeom prst="frame">
            <a:avLst>
              <a:gd name="adj1" fmla="val 1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6C63C2F-0981-25D9-FDAE-D923A657CADD}"/>
              </a:ext>
            </a:extLst>
          </p:cNvPr>
          <p:cNvCxnSpPr>
            <a:cxnSpLocks/>
          </p:cNvCxnSpPr>
          <p:nvPr/>
        </p:nvCxnSpPr>
        <p:spPr>
          <a:xfrm flipH="1">
            <a:off x="5805513" y="3804291"/>
            <a:ext cx="3338487" cy="37104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80CCF16-3C91-5F21-ED8D-CA3135F990CD}"/>
              </a:ext>
            </a:extLst>
          </p:cNvPr>
          <p:cNvSpPr txBox="1"/>
          <p:nvPr/>
        </p:nvSpPr>
        <p:spPr>
          <a:xfrm>
            <a:off x="4545431" y="9066207"/>
            <a:ext cx="436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위 부분 코드 변경 및 사진 업데이트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F09C430-5D9B-14A8-47C0-80B7B65861D7}"/>
              </a:ext>
            </a:extLst>
          </p:cNvPr>
          <p:cNvSpPr txBox="1"/>
          <p:nvPr/>
        </p:nvSpPr>
        <p:spPr>
          <a:xfrm>
            <a:off x="10139457" y="463097"/>
            <a:ext cx="769385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문의 유형 선택 기능</a:t>
            </a:r>
            <a:endParaRPr lang="en-US" altLang="ko-KR" sz="2800" b="1"/>
          </a:p>
          <a:p>
            <a:endParaRPr lang="en-US" altLang="ko-KR" sz="2800" b="1"/>
          </a:p>
          <a:p>
            <a:r>
              <a:rPr lang="en-US" altLang="ko-KR" sz="2200" b="1"/>
              <a:t>1. </a:t>
            </a:r>
            <a:r>
              <a:rPr lang="ko-KR" altLang="en-US" sz="2200"/>
              <a:t>문의 유형 선택시 선택된 유형만 조회 가능 </a:t>
            </a:r>
            <a:endParaRPr lang="en-US" altLang="ko-KR" sz="2800" b="1"/>
          </a:p>
          <a:p>
            <a:endParaRPr lang="en-US" altLang="ko-KR" sz="2800" b="1"/>
          </a:p>
          <a:p>
            <a:endParaRPr lang="en-US" altLang="ko-KR" sz="2200"/>
          </a:p>
        </p:txBody>
      </p:sp>
    </p:spTree>
    <p:extLst>
      <p:ext uri="{BB962C8B-B14F-4D97-AF65-F5344CB8AC3E}">
        <p14:creationId xmlns:p14="http://schemas.microsoft.com/office/powerpoint/2010/main" val="3685185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3912" y="820683"/>
            <a:ext cx="6306519" cy="25495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600" kern="0" spc="-100">
                <a:solidFill>
                  <a:srgbClr val="E0D1D1"/>
                </a:solidFill>
                <a:latin typeface="Mrs Saint Delafield" pitchFamily="34" charset="0"/>
                <a:cs typeface="Mrs Saint Delafield" pitchFamily="34" charset="0"/>
              </a:rPr>
              <a:t>HypeFriend</a:t>
            </a:r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17678400" y="9486900"/>
            <a:ext cx="373324" cy="373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 kern="0" spc="100">
                <a:solidFill>
                  <a:srgbClr val="4C3F38"/>
                </a:solidFill>
                <a:latin typeface="Baskerville Old Face" pitchFamily="34" charset="0"/>
                <a:cs typeface="Baskerville Old Face" pitchFamily="34" charset="0"/>
              </a:rPr>
              <a:t>02</a:t>
            </a:r>
            <a:endParaRPr lang="en-US"/>
          </a:p>
        </p:txBody>
      </p:sp>
      <p:sp>
        <p:nvSpPr>
          <p:cNvPr id="4" name="Object 4"/>
          <p:cNvSpPr txBox="1"/>
          <p:nvPr/>
        </p:nvSpPr>
        <p:spPr>
          <a:xfrm>
            <a:off x="268925" y="200655"/>
            <a:ext cx="7693856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500" kern="0" spc="400">
                <a:solidFill>
                  <a:srgbClr val="27201C"/>
                </a:solidFill>
                <a:latin typeface="Baskerville Old Face" pitchFamily="34" charset="0"/>
                <a:cs typeface="Baskerville Old Face" pitchFamily="34" charset="0"/>
              </a:rPr>
              <a:t>Admin Page</a:t>
            </a:r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4785709" y="389796"/>
            <a:ext cx="4659899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kern="0" spc="300">
                <a:solidFill>
                  <a:srgbClr val="27201C"/>
                </a:solidFill>
                <a:latin typeface="Baskerville Old Face" pitchFamily="34" charset="0"/>
                <a:cs typeface="Baskerville Old Face" pitchFamily="34" charset="0"/>
              </a:rPr>
              <a:t>문의 관리</a:t>
            </a:r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92DF8F-7222-A790-8253-29F54D827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11" y="2324100"/>
            <a:ext cx="8102189" cy="6324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79921CF-C597-8516-53EC-B5DEA79F09B4}"/>
              </a:ext>
            </a:extLst>
          </p:cNvPr>
          <p:cNvSpPr txBox="1"/>
          <p:nvPr/>
        </p:nvSpPr>
        <p:spPr>
          <a:xfrm>
            <a:off x="10405799" y="200655"/>
            <a:ext cx="71131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문의</a:t>
            </a:r>
            <a:r>
              <a:rPr lang="en-US" altLang="ko-KR" sz="2800" b="1"/>
              <a:t> </a:t>
            </a:r>
            <a:r>
              <a:rPr lang="ko-KR" altLang="en-US" sz="2800" b="1"/>
              <a:t>등록  주요 기능</a:t>
            </a:r>
            <a:endParaRPr lang="en-US" altLang="ko-KR" sz="2800" b="1"/>
          </a:p>
          <a:p>
            <a:endParaRPr lang="en-US" altLang="ko-KR" sz="2800" b="1"/>
          </a:p>
          <a:p>
            <a:pPr marL="342900" indent="-342900">
              <a:buAutoNum type="arabicPeriod"/>
            </a:pPr>
            <a:r>
              <a:rPr lang="ko-KR" altLang="en-US" sz="2200"/>
              <a:t>사용자가 남긴 문의 상세 내용 확인 가능</a:t>
            </a:r>
            <a:endParaRPr lang="en-US" altLang="ko-KR" sz="2200"/>
          </a:p>
          <a:p>
            <a:pPr marL="342900" indent="-342900">
              <a:buAutoNum type="arabicPeriod"/>
            </a:pPr>
            <a:r>
              <a:rPr lang="ko-KR" altLang="en-US" sz="2200"/>
              <a:t>관리자가 해당 문의에 대해 댓글 남기기 가능</a:t>
            </a:r>
            <a:r>
              <a:rPr lang="en-US" altLang="ko-KR" sz="2200"/>
              <a:t>(ajax </a:t>
            </a:r>
            <a:r>
              <a:rPr lang="ko-KR" altLang="en-US" sz="2200"/>
              <a:t>활용</a:t>
            </a:r>
            <a:r>
              <a:rPr lang="en-US" altLang="ko-KR" sz="2200"/>
              <a:t>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034AB69-50A1-724E-27FC-F8FB99CFB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128" y="2144423"/>
            <a:ext cx="7715714" cy="4134083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A233A4F2-E568-F49E-B9FD-CF849ABD2DC6}"/>
              </a:ext>
            </a:extLst>
          </p:cNvPr>
          <p:cNvSpPr/>
          <p:nvPr/>
        </p:nvSpPr>
        <p:spPr>
          <a:xfrm>
            <a:off x="457201" y="7277100"/>
            <a:ext cx="685800" cy="246966"/>
          </a:xfrm>
          <a:prstGeom prst="frame">
            <a:avLst>
              <a:gd name="adj1" fmla="val 1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EBCA4E0-11D7-3C48-CCFF-5542AD345F36}"/>
              </a:ext>
            </a:extLst>
          </p:cNvPr>
          <p:cNvCxnSpPr>
            <a:cxnSpLocks/>
          </p:cNvCxnSpPr>
          <p:nvPr/>
        </p:nvCxnSpPr>
        <p:spPr>
          <a:xfrm>
            <a:off x="1143001" y="7277100"/>
            <a:ext cx="2819400" cy="685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액자 22">
            <a:extLst>
              <a:ext uri="{FF2B5EF4-FFF2-40B4-BE49-F238E27FC236}">
                <a16:creationId xmlns:a16="http://schemas.microsoft.com/office/drawing/2014/main" id="{E8D14207-FDBB-BCA8-31E7-5BB17E006668}"/>
              </a:ext>
            </a:extLst>
          </p:cNvPr>
          <p:cNvSpPr/>
          <p:nvPr/>
        </p:nvSpPr>
        <p:spPr>
          <a:xfrm>
            <a:off x="3962401" y="7962900"/>
            <a:ext cx="457200" cy="498926"/>
          </a:xfrm>
          <a:prstGeom prst="frame">
            <a:avLst>
              <a:gd name="adj1" fmla="val 1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FA53559-9CAB-BA11-4BB9-0754836548C2}"/>
              </a:ext>
            </a:extLst>
          </p:cNvPr>
          <p:cNvCxnSpPr>
            <a:cxnSpLocks/>
          </p:cNvCxnSpPr>
          <p:nvPr/>
        </p:nvCxnSpPr>
        <p:spPr>
          <a:xfrm flipV="1">
            <a:off x="4191001" y="4686300"/>
            <a:ext cx="5715001" cy="32766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E027869-EA35-2361-2BBA-A589BE7999A6}"/>
              </a:ext>
            </a:extLst>
          </p:cNvPr>
          <p:cNvCxnSpPr>
            <a:cxnSpLocks/>
          </p:cNvCxnSpPr>
          <p:nvPr/>
        </p:nvCxnSpPr>
        <p:spPr>
          <a:xfrm flipH="1">
            <a:off x="2552701" y="8474427"/>
            <a:ext cx="980856" cy="10415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B277F4B-AE82-3DB6-0355-FE9C9C7A8FB7}"/>
              </a:ext>
            </a:extLst>
          </p:cNvPr>
          <p:cNvSpPr txBox="1"/>
          <p:nvPr/>
        </p:nvSpPr>
        <p:spPr>
          <a:xfrm>
            <a:off x="803730" y="9627348"/>
            <a:ext cx="436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/>
              <a:t>문의 페이지로 이동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BE7938F-8F27-D24D-B8BE-873543E51DBA}"/>
              </a:ext>
            </a:extLst>
          </p:cNvPr>
          <p:cNvSpPr txBox="1"/>
          <p:nvPr/>
        </p:nvSpPr>
        <p:spPr>
          <a:xfrm>
            <a:off x="11912014" y="7812253"/>
            <a:ext cx="436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/>
              <a:t>답변 달린거 확인 가능한 사진</a:t>
            </a:r>
          </a:p>
        </p:txBody>
      </p:sp>
    </p:spTree>
    <p:extLst>
      <p:ext uri="{BB962C8B-B14F-4D97-AF65-F5344CB8AC3E}">
        <p14:creationId xmlns:p14="http://schemas.microsoft.com/office/powerpoint/2010/main" val="3824204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567</Words>
  <Application>Microsoft Office PowerPoint</Application>
  <PresentationFormat>사용자 지정</PresentationFormat>
  <Paragraphs>126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Mrs Saint Delafield</vt:lpstr>
      <vt:lpstr>Arial</vt:lpstr>
      <vt:lpstr>Baskerville Old Face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Jennifer Page</cp:lastModifiedBy>
  <cp:revision>90</cp:revision>
  <dcterms:created xsi:type="dcterms:W3CDTF">2022-06-11T15:22:38Z</dcterms:created>
  <dcterms:modified xsi:type="dcterms:W3CDTF">2022-06-11T09:17:45Z</dcterms:modified>
</cp:coreProperties>
</file>